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10287000" cx="18288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Open Sans ExtraBold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14D9BC-0661-4CDF-AA92-0771EAB7A526}">
  <a:tblStyle styleId="{6214D9BC-0661-4CDF-AA92-0771EAB7A5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20" Type="http://schemas.openxmlformats.org/officeDocument/2006/relationships/slide" Target="slides/slide13.xml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22" Type="http://schemas.openxmlformats.org/officeDocument/2006/relationships/slide" Target="slides/slide15.xml"/><Relationship Id="rId44" Type="http://schemas.openxmlformats.org/officeDocument/2006/relationships/font" Target="fonts/Lato-bold.fntdata"/><Relationship Id="rId21" Type="http://schemas.openxmlformats.org/officeDocument/2006/relationships/slide" Target="slides/slide14.xml"/><Relationship Id="rId43" Type="http://schemas.openxmlformats.org/officeDocument/2006/relationships/font" Target="fonts/Lato-regular.fntdata"/><Relationship Id="rId24" Type="http://schemas.openxmlformats.org/officeDocument/2006/relationships/slide" Target="slides/slide17.xml"/><Relationship Id="rId46" Type="http://schemas.openxmlformats.org/officeDocument/2006/relationships/font" Target="fonts/Lato-boldItalic.fntdata"/><Relationship Id="rId23" Type="http://schemas.openxmlformats.org/officeDocument/2006/relationships/slide" Target="slides/slide16.xml"/><Relationship Id="rId45" Type="http://schemas.openxmlformats.org/officeDocument/2006/relationships/font" Target="fonts/La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OpenSansExtraBold-boldItalic.fntdata"/><Relationship Id="rId25" Type="http://schemas.openxmlformats.org/officeDocument/2006/relationships/slide" Target="slides/slide18.xml"/><Relationship Id="rId47" Type="http://schemas.openxmlformats.org/officeDocument/2006/relationships/font" Target="fonts/OpenSansExtraBold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aleway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aleway-italic.fntdata"/><Relationship Id="rId14" Type="http://schemas.openxmlformats.org/officeDocument/2006/relationships/slide" Target="slides/slide7.xml"/><Relationship Id="rId36" Type="http://schemas.openxmlformats.org/officeDocument/2006/relationships/font" Target="fonts/Raleway-bold.fntdata"/><Relationship Id="rId17" Type="http://schemas.openxmlformats.org/officeDocument/2006/relationships/slide" Target="slides/slide10.xml"/><Relationship Id="rId39" Type="http://schemas.openxmlformats.org/officeDocument/2006/relationships/font" Target="fonts/Poppins-regular.fntdata"/><Relationship Id="rId16" Type="http://schemas.openxmlformats.org/officeDocument/2006/relationships/slide" Target="slides/slide9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ultralytics.com/models/yolov8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f90712b2d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f90712b2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ebbbd624d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endParaRPr/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ebbbd624d8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bbbd624d8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ebbbd624d8_4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00505660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כמו שאתם זוכרים , דיברנו ארכיטקטורה ועכשיו נכנס עמוק יותר</a:t>
            </a:r>
            <a:endParaRPr/>
          </a:p>
        </p:txBody>
      </p:sp>
      <p:sp>
        <p:nvSpPr>
          <p:cNvPr id="543" name="Google Shape;543;g30005056605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f90712b2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8f90712b2d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8f90712b2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8f90712b2d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ffe90922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ffe909229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32ba082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032ba082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0005056605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0005056605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0005056605_2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000505660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0005056605_2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0005056605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ffe90922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endParaRPr/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2ffe9092290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ffe909229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להוריד את הכמות טקסט</a:t>
            </a:r>
            <a:endParaRPr/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2ffe9092290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0005056605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במקומו לשים תוצאות </a:t>
            </a:r>
            <a:br>
              <a:rPr lang="en-US"/>
            </a:br>
            <a:r>
              <a:rPr lang="en-US"/>
              <a:t>עם גרפים תוצאות מקרים השוואות </a:t>
            </a:r>
            <a:br>
              <a:rPr lang="en-US"/>
            </a:br>
            <a:endParaRPr/>
          </a:p>
        </p:txBody>
      </p:sp>
      <p:sp>
        <p:nvSpPr>
          <p:cNvPr id="802" name="Google Shape;802;g30005056605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0005056605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במקומו לשים תוצאות </a:t>
            </a:r>
            <a:br>
              <a:rPr lang="en-US"/>
            </a:br>
            <a:r>
              <a:rPr lang="en-US"/>
              <a:t>עם גרפים תוצאות מקרים השוואות </a:t>
            </a:r>
            <a:br>
              <a:rPr lang="en-US"/>
            </a:br>
            <a:endParaRPr/>
          </a:p>
        </p:txBody>
      </p:sp>
      <p:sp>
        <p:nvSpPr>
          <p:cNvPr id="840" name="Google Shape;840;g30005056605_0_7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8f90712b2d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8f90712b2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תוצאות הטסטים </a:t>
            </a:r>
            <a:br>
              <a:rPr lang="en-US"/>
            </a:br>
            <a:r>
              <a:rPr lang="en-US"/>
              <a:t>כל טסט שהצגנו פה נחליף בטסט אמיתי עם תוצאה </a:t>
            </a:r>
            <a:br>
              <a:rPr lang="en-US"/>
            </a:br>
            <a:r>
              <a:rPr lang="en-US"/>
              <a:t>לבחור 3 גג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אם זה הצגת הבעיה, צריך לשכנע יותר. מדוע מה שיש כרגע לא מספיק? מה יש כרגע?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הבעיה של חיפוש דמויות ספציפית בוידאו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אנחנו מכירים את זה שעושים את זה במכה אחת , אנחנו רוצים לחדד את הזיהוי </a:t>
            </a:r>
            <a:endParaRPr/>
          </a:p>
        </p:txBody>
      </p:sp>
      <p:sp>
        <p:nvSpPr>
          <p:cNvPr id="221" name="Google Shape;2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22c91ada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:</a:t>
            </a:r>
            <a:br>
              <a:rPr lang="en-US"/>
            </a:br>
            <a:r>
              <a:rPr lang="en-US"/>
              <a:t>Yolo 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Redmon, J., Divvala, S., Girshick, R., &amp; Farhadi, A. (2016). You only look once: Unified, real-time object detection. In Proceedings of the IEEE conference on computer vision and pattern recognition (pp. 779-788).‏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FaceNet  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Schroff, F., Kalenichenko, D., &amp; Philbin, J. (2015). Facenet: A unified embedding for face recognition and clustering. In Proceedings of the IEEE conference on computer vision and pattern recognition (pp. 815-823).‏‏</a:t>
            </a:r>
            <a:endParaRPr/>
          </a:p>
        </p:txBody>
      </p:sp>
      <p:sp>
        <p:nvSpPr>
          <p:cNvPr id="254" name="Google Shape;254;g3022c91ada2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f90712b2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8f90712b2d_0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f90712b2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Reference :</a:t>
            </a: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dmon, J., Divvala, S., Girshick, R., &amp; Farhadi, A. (2016). You only look once: Unified, real-time object detection. In Proceedings of the IEEE conference on computer vision and pattern recognition (pp. 779-788).‏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Ultralytics YOLO Docs 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https://docs.ultralytics.com/models/yolov8/</a:t>
            </a:r>
            <a:endParaRPr/>
          </a:p>
        </p:txBody>
      </p:sp>
      <p:sp>
        <p:nvSpPr>
          <p:cNvPr id="338" name="Google Shape;338;g28f90712b2d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c31d07376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ec31d0737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Figure Referance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Ahmed, R., &amp; Abd-Elkawy, E. H. (2024). Improved Tomato Disease Detection with YOLOv5 and YOLOv8. Engineering, Technology &amp; Applied Science Research, 14(3), 13922-13928.‏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c31d07376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ec31d07376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Figure Referance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Ahmed, R., &amp; Abd-Elkawy, E. H. (2024). Improved Tomato Disease Detection with YOLOv5 and YOLOv8. Engineering, Technology &amp; Applied Science Research, 14(3), 13922-13928.‏ 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c31d07376_3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c31d07376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Figure Referance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Ahmed, R., &amp; Abd-Elkawy, E. H. (2024). Improved Tomato Disease Detection with YOLOv5 and YOLOv8. Engineering, Technology &amp; Applied Science Research, 14(3), 13922-13928.‏ 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q-7zTj3xIm3wyXVwnnaT5VKqIu-R4gSZ/view" TargetMode="External"/><Relationship Id="rId5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3.gif"/><Relationship Id="rId5" Type="http://schemas.openxmlformats.org/officeDocument/2006/relationships/image" Target="../media/image13.png"/><Relationship Id="rId6" Type="http://schemas.openxmlformats.org/officeDocument/2006/relationships/image" Target="../media/image3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-R0KFXAdXnw1VdwOyZFuJa84rts-aGOC/view" TargetMode="External"/><Relationship Id="rId4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Relationship Id="rId7" Type="http://schemas.openxmlformats.org/officeDocument/2006/relationships/image" Target="../media/image3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hyperlink" Target="http://drive.google.com/file/d/19gVuI7n4YvL3GaZaugJP_0H95RXq-nnd/view" TargetMode="External"/><Relationship Id="rId7" Type="http://schemas.openxmlformats.org/officeDocument/2006/relationships/image" Target="../media/image4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gif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4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7.gif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1391331" y="1581459"/>
            <a:ext cx="830009" cy="842101"/>
          </a:xfrm>
          <a:custGeom>
            <a:rect b="b" l="l" r="r" t="t"/>
            <a:pathLst>
              <a:path extrusionOk="0" h="842101" w="830009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0" name="Google Shape;160;p25"/>
          <p:cNvGrpSpPr/>
          <p:nvPr/>
        </p:nvGrpSpPr>
        <p:grpSpPr>
          <a:xfrm>
            <a:off x="6056377" y="5611387"/>
            <a:ext cx="14099398" cy="14099398"/>
            <a:chOff x="0" y="0"/>
            <a:chExt cx="812800" cy="812800"/>
          </a:xfrm>
        </p:grpSpPr>
        <p:sp>
          <p:nvSpPr>
            <p:cNvPr id="161" name="Google Shape;16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5"/>
          <p:cNvSpPr txBox="1"/>
          <p:nvPr/>
        </p:nvSpPr>
        <p:spPr>
          <a:xfrm>
            <a:off x="998049" y="3253328"/>
            <a:ext cx="100110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408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AI-Driven Person Recognition and Identification in Videos</a:t>
            </a:r>
            <a:endParaRPr sz="2300"/>
          </a:p>
        </p:txBody>
      </p:sp>
      <p:grpSp>
        <p:nvGrpSpPr>
          <p:cNvPr id="164" name="Google Shape;164;p25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165" name="Google Shape;165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68" name="Google Shape;168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25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71" name="Google Shape;17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5"/>
          <p:cNvSpPr/>
          <p:nvPr/>
        </p:nvSpPr>
        <p:spPr>
          <a:xfrm>
            <a:off x="9349657" y="7578882"/>
            <a:ext cx="8779632" cy="1733977"/>
          </a:xfrm>
          <a:custGeom>
            <a:rect b="b" l="l" r="r" t="t"/>
            <a:pathLst>
              <a:path extrusionOk="0"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5"/>
          <p:cNvSpPr txBox="1"/>
          <p:nvPr/>
        </p:nvSpPr>
        <p:spPr>
          <a:xfrm>
            <a:off x="888906" y="4949423"/>
            <a:ext cx="7366200" cy="5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7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Capstone Project Phase B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Rom Harel        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Itai Benjamin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Supervizor: Mr. Ilya Zeldner</a:t>
            </a:r>
            <a:b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Project code: 24-1-D-35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6625" y="770950"/>
            <a:ext cx="6898399" cy="68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76200"/>
            <a:ext cx="573405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4"/>
          <p:cNvGrpSpPr/>
          <p:nvPr/>
        </p:nvGrpSpPr>
        <p:grpSpPr>
          <a:xfrm>
            <a:off x="12896549" y="-168099"/>
            <a:ext cx="5391401" cy="902143"/>
            <a:chOff x="0" y="-38100"/>
            <a:chExt cx="1551036" cy="237600"/>
          </a:xfrm>
        </p:grpSpPr>
        <p:sp>
          <p:nvSpPr>
            <p:cNvPr id="430" name="Google Shape;430;p34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431" name="Google Shape;431;p34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34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3" name="Google Shape;433;p34"/>
          <p:cNvGrpSpPr/>
          <p:nvPr/>
        </p:nvGrpSpPr>
        <p:grpSpPr>
          <a:xfrm>
            <a:off x="1" y="-168099"/>
            <a:ext cx="5391401" cy="902143"/>
            <a:chOff x="0" y="-38100"/>
            <a:chExt cx="1551036" cy="237600"/>
          </a:xfrm>
        </p:grpSpPr>
        <p:sp>
          <p:nvSpPr>
            <p:cNvPr id="434" name="Google Shape;434;p34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435" name="Google Shape;435;p34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6" name="Google Shape;436;p34" title="argamani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675" y="1008650"/>
            <a:ext cx="13290626" cy="92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4"/>
          <p:cNvSpPr txBox="1"/>
          <p:nvPr/>
        </p:nvSpPr>
        <p:spPr>
          <a:xfrm>
            <a:off x="5381925" y="0"/>
            <a:ext cx="8718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 Prediction Example</a:t>
            </a:r>
            <a:endParaRPr/>
          </a:p>
        </p:txBody>
      </p:sp>
      <p:sp>
        <p:nvSpPr>
          <p:cNvPr id="438" name="Google Shape;438;p34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08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"/>
          <p:cNvSpPr txBox="1"/>
          <p:nvPr/>
        </p:nvSpPr>
        <p:spPr>
          <a:xfrm>
            <a:off x="1746950" y="2730950"/>
            <a:ext cx="67233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Our uses with YOLO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44" name="Google Shape;444;p35"/>
          <p:cNvGrpSpPr/>
          <p:nvPr/>
        </p:nvGrpSpPr>
        <p:grpSpPr>
          <a:xfrm>
            <a:off x="-1595820" y="-1782102"/>
            <a:ext cx="3564209" cy="3564209"/>
            <a:chOff x="0" y="0"/>
            <a:chExt cx="812800" cy="812800"/>
          </a:xfrm>
        </p:grpSpPr>
        <p:sp>
          <p:nvSpPr>
            <p:cNvPr id="445" name="Google Shape;445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35"/>
          <p:cNvSpPr txBox="1"/>
          <p:nvPr/>
        </p:nvSpPr>
        <p:spPr>
          <a:xfrm>
            <a:off x="3015920" y="4275664"/>
            <a:ext cx="8414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Detectin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2409477" y="3987071"/>
            <a:ext cx="922206" cy="86523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35"/>
          <p:cNvSpPr txBox="1"/>
          <p:nvPr/>
        </p:nvSpPr>
        <p:spPr>
          <a:xfrm>
            <a:off x="2409477" y="4051450"/>
            <a:ext cx="922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3323877" y="5130071"/>
            <a:ext cx="922206" cy="86523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35"/>
          <p:cNvSpPr txBox="1"/>
          <p:nvPr/>
        </p:nvSpPr>
        <p:spPr>
          <a:xfrm>
            <a:off x="3323877" y="5194450"/>
            <a:ext cx="922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4314477" y="6196871"/>
            <a:ext cx="922206" cy="86523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35"/>
          <p:cNvSpPr txBox="1"/>
          <p:nvPr/>
        </p:nvSpPr>
        <p:spPr>
          <a:xfrm>
            <a:off x="4314477" y="6261250"/>
            <a:ext cx="922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/>
          </a:p>
        </p:txBody>
      </p:sp>
      <p:grpSp>
        <p:nvGrpSpPr>
          <p:cNvPr id="454" name="Google Shape;454;p35"/>
          <p:cNvGrpSpPr/>
          <p:nvPr/>
        </p:nvGrpSpPr>
        <p:grpSpPr>
          <a:xfrm>
            <a:off x="-3133874" y="7971999"/>
            <a:ext cx="4827219" cy="4788002"/>
            <a:chOff x="-131817" y="-268969"/>
            <a:chExt cx="812800" cy="829249"/>
          </a:xfrm>
        </p:grpSpPr>
        <p:sp>
          <p:nvSpPr>
            <p:cNvPr id="455" name="Google Shape;455;p35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35"/>
          <p:cNvSpPr txBox="1"/>
          <p:nvPr/>
        </p:nvSpPr>
        <p:spPr>
          <a:xfrm>
            <a:off x="3015913" y="5337547"/>
            <a:ext cx="8414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	Locating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35"/>
          <p:cNvSpPr txBox="1"/>
          <p:nvPr/>
        </p:nvSpPr>
        <p:spPr>
          <a:xfrm>
            <a:off x="4835163" y="6355835"/>
            <a:ext cx="8414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Isolating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09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60" name="Google Shape;460;p35"/>
          <p:cNvGrpSpPr/>
          <p:nvPr/>
        </p:nvGrpSpPr>
        <p:grpSpPr>
          <a:xfrm>
            <a:off x="12863227" y="-460075"/>
            <a:ext cx="5618875" cy="11062648"/>
            <a:chOff x="0" y="-38100"/>
            <a:chExt cx="1044090" cy="2913600"/>
          </a:xfrm>
        </p:grpSpPr>
        <p:sp>
          <p:nvSpPr>
            <p:cNvPr id="461" name="Google Shape;461;p35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462" name="Google Shape;462;p35"/>
            <p:cNvSpPr txBox="1"/>
            <p:nvPr/>
          </p:nvSpPr>
          <p:spPr>
            <a:xfrm>
              <a:off x="0" y="-38100"/>
              <a:ext cx="1044000" cy="29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3" name="Google Shape;463;p35"/>
          <p:cNvPicPr preferRelativeResize="0"/>
          <p:nvPr/>
        </p:nvPicPr>
        <p:blipFill rotWithShape="1">
          <a:blip r:embed="rId4">
            <a:alphaModFix/>
          </a:blip>
          <a:srcRect b="0" l="15455" r="7573" t="0"/>
          <a:stretch/>
        </p:blipFill>
        <p:spPr>
          <a:xfrm>
            <a:off x="12478100" y="3740538"/>
            <a:ext cx="5942774" cy="57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5"/>
          <p:cNvSpPr/>
          <p:nvPr/>
        </p:nvSpPr>
        <p:spPr>
          <a:xfrm>
            <a:off x="16103509" y="891863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5" name="Google Shape;465;p35"/>
          <p:cNvGrpSpPr/>
          <p:nvPr/>
        </p:nvGrpSpPr>
        <p:grpSpPr>
          <a:xfrm>
            <a:off x="-457206" y="-643500"/>
            <a:ext cx="1286988" cy="1286988"/>
            <a:chOff x="0" y="0"/>
            <a:chExt cx="812800" cy="812800"/>
          </a:xfrm>
        </p:grpSpPr>
        <p:sp>
          <p:nvSpPr>
            <p:cNvPr id="466" name="Google Shape;466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p35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5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5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5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5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5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5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5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5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35"/>
          <p:cNvPicPr preferRelativeResize="0"/>
          <p:nvPr/>
        </p:nvPicPr>
        <p:blipFill rotWithShape="1">
          <a:blip r:embed="rId6">
            <a:alphaModFix/>
          </a:blip>
          <a:srcRect b="0" l="12502" r="14891" t="0"/>
          <a:stretch/>
        </p:blipFill>
        <p:spPr>
          <a:xfrm>
            <a:off x="8821225" y="-90300"/>
            <a:ext cx="4827226" cy="52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36"/>
          <p:cNvSpPr txBox="1"/>
          <p:nvPr/>
        </p:nvSpPr>
        <p:spPr>
          <a:xfrm>
            <a:off x="1518345" y="2273750"/>
            <a:ext cx="415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FaceNet</a:t>
            </a:r>
            <a:endParaRPr/>
          </a:p>
        </p:txBody>
      </p:sp>
      <p:sp>
        <p:nvSpPr>
          <p:cNvPr id="485" name="Google Shape;485;p36"/>
          <p:cNvSpPr txBox="1"/>
          <p:nvPr/>
        </p:nvSpPr>
        <p:spPr>
          <a:xfrm>
            <a:off x="1458150" y="2598150"/>
            <a:ext cx="123933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F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acial recognition Model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Developed by Google (2015).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6" name="Google Shape;4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175" y="7191937"/>
            <a:ext cx="98972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0625" y="2600673"/>
            <a:ext cx="4431550" cy="49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6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10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15725626" y="7973568"/>
            <a:ext cx="4828032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36"/>
          <p:cNvGrpSpPr/>
          <p:nvPr/>
        </p:nvGrpSpPr>
        <p:grpSpPr>
          <a:xfrm>
            <a:off x="16025430" y="-1783080"/>
            <a:ext cx="3564209" cy="3564209"/>
            <a:chOff x="0" y="0"/>
            <a:chExt cx="812800" cy="812800"/>
          </a:xfrm>
        </p:grpSpPr>
        <p:sp>
          <p:nvSpPr>
            <p:cNvPr id="491" name="Google Shape;491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36"/>
          <p:cNvGrpSpPr/>
          <p:nvPr/>
        </p:nvGrpSpPr>
        <p:grpSpPr>
          <a:xfrm>
            <a:off x="17687895" y="-644475"/>
            <a:ext cx="1286988" cy="1286988"/>
            <a:chOff x="0" y="0"/>
            <a:chExt cx="812800" cy="812800"/>
          </a:xfrm>
        </p:grpSpPr>
        <p:sp>
          <p:nvSpPr>
            <p:cNvPr id="494" name="Google Shape;494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6" name="Google Shape;496;p36"/>
          <p:cNvSpPr txBox="1"/>
          <p:nvPr/>
        </p:nvSpPr>
        <p:spPr>
          <a:xfrm>
            <a:off x="1905050" y="4706300"/>
            <a:ext cx="117951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Transforms facial images into a Euclidean space. 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36"/>
          <p:cNvSpPr txBox="1"/>
          <p:nvPr/>
        </p:nvSpPr>
        <p:spPr>
          <a:xfrm>
            <a:off x="1905050" y="5766238"/>
            <a:ext cx="123933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Effective against variations in pose, lighting, and expression.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36"/>
          <p:cNvSpPr txBox="1"/>
          <p:nvPr/>
        </p:nvSpPr>
        <p:spPr>
          <a:xfrm>
            <a:off x="1905050" y="5252825"/>
            <a:ext cx="117951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Uses deep CNN for feature extraction, embedding layer for fixed-size vector representation, and triplet loss for optimized face similarity.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9" name="Google Shape;499;p36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6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6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6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6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6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6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6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6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6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/>
          <p:nvPr/>
        </p:nvSpPr>
        <p:spPr>
          <a:xfrm>
            <a:off x="1518350" y="2121350"/>
            <a:ext cx="67233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Our uses with FaceNet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14" name="Google Shape;514;p37"/>
          <p:cNvGrpSpPr/>
          <p:nvPr/>
        </p:nvGrpSpPr>
        <p:grpSpPr>
          <a:xfrm rot="10800000">
            <a:off x="11202029" y="-4"/>
            <a:ext cx="11219569" cy="5176728"/>
            <a:chOff x="-470119" y="-11957"/>
            <a:chExt cx="1274155" cy="1005073"/>
          </a:xfrm>
        </p:grpSpPr>
        <p:sp>
          <p:nvSpPr>
            <p:cNvPr id="515" name="Google Shape;515;p37"/>
            <p:cNvSpPr/>
            <p:nvPr/>
          </p:nvSpPr>
          <p:spPr>
            <a:xfrm>
              <a:off x="-1" y="-2"/>
              <a:ext cx="804037" cy="993118"/>
            </a:xfrm>
            <a:custGeom>
              <a:rect b="b" l="l" r="r" t="t"/>
              <a:pathLst>
                <a:path extrusionOk="0"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 txBox="1"/>
            <p:nvPr/>
          </p:nvSpPr>
          <p:spPr>
            <a:xfrm>
              <a:off x="-470119" y="-11957"/>
              <a:ext cx="6603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37"/>
          <p:cNvGrpSpPr/>
          <p:nvPr/>
        </p:nvGrpSpPr>
        <p:grpSpPr>
          <a:xfrm>
            <a:off x="7068427" y="-538550"/>
            <a:ext cx="11219569" cy="10825540"/>
            <a:chOff x="-470119" y="-11957"/>
            <a:chExt cx="1274155" cy="1005073"/>
          </a:xfrm>
        </p:grpSpPr>
        <p:sp>
          <p:nvSpPr>
            <p:cNvPr id="518" name="Google Shape;518;p37"/>
            <p:cNvSpPr/>
            <p:nvPr/>
          </p:nvSpPr>
          <p:spPr>
            <a:xfrm>
              <a:off x="-1" y="-2"/>
              <a:ext cx="804037" cy="993118"/>
            </a:xfrm>
            <a:custGeom>
              <a:rect b="b" l="l" r="r" t="t"/>
              <a:pathLst>
                <a:path extrusionOk="0"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 txBox="1"/>
            <p:nvPr/>
          </p:nvSpPr>
          <p:spPr>
            <a:xfrm>
              <a:off x="-470119" y="-11957"/>
              <a:ext cx="6603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7"/>
          <p:cNvGrpSpPr/>
          <p:nvPr/>
        </p:nvGrpSpPr>
        <p:grpSpPr>
          <a:xfrm>
            <a:off x="-1595820" y="-1782102"/>
            <a:ext cx="3564209" cy="3564209"/>
            <a:chOff x="0" y="0"/>
            <a:chExt cx="812800" cy="812800"/>
          </a:xfrm>
        </p:grpSpPr>
        <p:sp>
          <p:nvSpPr>
            <p:cNvPr id="521" name="Google Shape;521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37"/>
          <p:cNvSpPr txBox="1"/>
          <p:nvPr/>
        </p:nvSpPr>
        <p:spPr>
          <a:xfrm>
            <a:off x="1518345" y="3122239"/>
            <a:ext cx="84147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Identifying the presence of specific individuals within video frames.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Comparing detected faces to the provided image for verification.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Marking and returning frames containing the identified individual.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37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11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25" name="Google Shape;525;p37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526" name="Google Shape;526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37"/>
          <p:cNvSpPr txBox="1"/>
          <p:nvPr/>
        </p:nvSpPr>
        <p:spPr>
          <a:xfrm>
            <a:off x="12036475" y="0"/>
            <a:ext cx="26013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Person of</a:t>
            </a:r>
            <a:endParaRPr b="1" sz="21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I</a:t>
            </a: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nterest   </a:t>
            </a:r>
            <a:endParaRPr b="1" sz="2100">
              <a:solidFill>
                <a:schemeClr val="lt1"/>
              </a:solidFill>
              <a:highlight>
                <a:schemeClr val="accent1"/>
              </a:highlight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29" name="Google Shape;529;p37"/>
          <p:cNvSpPr txBox="1"/>
          <p:nvPr/>
        </p:nvSpPr>
        <p:spPr>
          <a:xfrm>
            <a:off x="14298350" y="0"/>
            <a:ext cx="31029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Person Detected </a:t>
            </a:r>
            <a:endParaRPr b="1" sz="21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    in frame</a:t>
            </a:r>
            <a:endParaRPr b="1" sz="21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457200" lvl="0" marL="0" rt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highlight>
                <a:schemeClr val="accent1"/>
              </a:highlight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30" name="Google Shape;530;p37"/>
          <p:cNvPicPr preferRelativeResize="0"/>
          <p:nvPr/>
        </p:nvPicPr>
        <p:blipFill rotWithShape="1">
          <a:blip r:embed="rId3">
            <a:alphaModFix/>
          </a:blip>
          <a:srcRect b="0" l="0" r="0" t="5864"/>
          <a:stretch/>
        </p:blipFill>
        <p:spPr>
          <a:xfrm>
            <a:off x="12901900" y="847750"/>
            <a:ext cx="4431000" cy="82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7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7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7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7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7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7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7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38"/>
          <p:cNvPicPr preferRelativeResize="0"/>
          <p:nvPr/>
        </p:nvPicPr>
        <p:blipFill rotWithShape="1">
          <a:blip r:embed="rId3">
            <a:alphaModFix/>
          </a:blip>
          <a:srcRect b="0" l="4002" r="8031" t="4643"/>
          <a:stretch/>
        </p:blipFill>
        <p:spPr>
          <a:xfrm>
            <a:off x="715800" y="1744850"/>
            <a:ext cx="17191651" cy="71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8"/>
          <p:cNvSpPr/>
          <p:nvPr/>
        </p:nvSpPr>
        <p:spPr>
          <a:xfrm>
            <a:off x="1130150" y="8604850"/>
            <a:ext cx="16517687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7" name="Google Shape;547;p38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548" name="Google Shape;548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38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551" name="Google Shape;551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p38"/>
          <p:cNvSpPr txBox="1"/>
          <p:nvPr/>
        </p:nvSpPr>
        <p:spPr>
          <a:xfrm>
            <a:off x="5292800" y="662626"/>
            <a:ext cx="7453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Architecture</a:t>
            </a:r>
            <a:endParaRPr/>
          </a:p>
        </p:txBody>
      </p:sp>
      <p:sp>
        <p:nvSpPr>
          <p:cNvPr id="554" name="Google Shape;554;p3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12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555" name="Google Shape;555;p38"/>
          <p:cNvCxnSpPr/>
          <p:nvPr/>
        </p:nvCxnSpPr>
        <p:spPr>
          <a:xfrm>
            <a:off x="10301900" y="2102238"/>
            <a:ext cx="44100" cy="50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38"/>
          <p:cNvCxnSpPr/>
          <p:nvPr/>
        </p:nvCxnSpPr>
        <p:spPr>
          <a:xfrm>
            <a:off x="5256450" y="2207400"/>
            <a:ext cx="24900" cy="50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38"/>
          <p:cNvCxnSpPr/>
          <p:nvPr/>
        </p:nvCxnSpPr>
        <p:spPr>
          <a:xfrm flipH="1">
            <a:off x="13348500" y="2194088"/>
            <a:ext cx="9000" cy="50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38"/>
          <p:cNvSpPr txBox="1"/>
          <p:nvPr/>
        </p:nvSpPr>
        <p:spPr>
          <a:xfrm>
            <a:off x="5530000" y="3021875"/>
            <a:ext cx="17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Algorithm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9" name="Google Shape;559;p38"/>
          <p:cNvSpPr txBox="1"/>
          <p:nvPr/>
        </p:nvSpPr>
        <p:spPr>
          <a:xfrm>
            <a:off x="8154650" y="2573725"/>
            <a:ext cx="173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60" name="Google Shape;560;p38"/>
          <p:cNvSpPr txBox="1"/>
          <p:nvPr/>
        </p:nvSpPr>
        <p:spPr>
          <a:xfrm>
            <a:off x="6884750" y="1989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</a:t>
            </a:r>
            <a:endParaRPr/>
          </a:p>
        </p:txBody>
      </p:sp>
      <p:cxnSp>
        <p:nvCxnSpPr>
          <p:cNvPr id="561" name="Google Shape;561;p38"/>
          <p:cNvCxnSpPr/>
          <p:nvPr/>
        </p:nvCxnSpPr>
        <p:spPr>
          <a:xfrm flipH="1">
            <a:off x="7172600" y="2559438"/>
            <a:ext cx="5100" cy="37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38"/>
          <p:cNvSpPr txBox="1"/>
          <p:nvPr/>
        </p:nvSpPr>
        <p:spPr>
          <a:xfrm>
            <a:off x="13430400" y="3021875"/>
            <a:ext cx="17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Algorithm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>
            <a:off x="14042425" y="1989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FaceNet</a:t>
            </a:r>
            <a:endParaRPr/>
          </a:p>
        </p:txBody>
      </p:sp>
      <p:cxnSp>
        <p:nvCxnSpPr>
          <p:cNvPr id="564" name="Google Shape;564;p38"/>
          <p:cNvCxnSpPr/>
          <p:nvPr/>
        </p:nvCxnSpPr>
        <p:spPr>
          <a:xfrm>
            <a:off x="15102500" y="2407038"/>
            <a:ext cx="41700" cy="40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8"/>
          <p:cNvSpPr txBox="1"/>
          <p:nvPr/>
        </p:nvSpPr>
        <p:spPr>
          <a:xfrm>
            <a:off x="15312325" y="2590925"/>
            <a:ext cx="173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66" name="Google Shape;566;p38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8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8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8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8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8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8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8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9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581" name="Google Shape;581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p39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584" name="Google Shape;584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39"/>
          <p:cNvSpPr txBox="1"/>
          <p:nvPr/>
        </p:nvSpPr>
        <p:spPr>
          <a:xfrm>
            <a:off x="-252850" y="3797851"/>
            <a:ext cx="74538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 Case</a:t>
            </a:r>
            <a:endParaRPr b="1" sz="5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Diagram</a:t>
            </a:r>
            <a:endParaRPr/>
          </a:p>
        </p:txBody>
      </p:sp>
      <p:sp>
        <p:nvSpPr>
          <p:cNvPr id="587" name="Google Shape;587;p39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13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950" y="-583725"/>
            <a:ext cx="11087051" cy="108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9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9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9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9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9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9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9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9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9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/>
          <p:cNvSpPr/>
          <p:nvPr/>
        </p:nvSpPr>
        <p:spPr>
          <a:xfrm>
            <a:off x="1130150" y="8452450"/>
            <a:ext cx="16517687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4" name="Google Shape;604;p40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605" name="Google Shape;605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40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608" name="Google Shape;608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40"/>
          <p:cNvSpPr txBox="1"/>
          <p:nvPr/>
        </p:nvSpPr>
        <p:spPr>
          <a:xfrm>
            <a:off x="5292800" y="662626"/>
            <a:ext cx="7453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Activity Diagram</a:t>
            </a:r>
            <a:endParaRPr/>
          </a:p>
        </p:txBody>
      </p:sp>
      <p:sp>
        <p:nvSpPr>
          <p:cNvPr id="611" name="Google Shape;611;p40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14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12" name="Google Shape;6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77" y="1842987"/>
            <a:ext cx="16988847" cy="70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0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0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0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0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0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0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0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0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0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0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1"/>
          <p:cNvSpPr/>
          <p:nvPr/>
        </p:nvSpPr>
        <p:spPr>
          <a:xfrm>
            <a:off x="7772075" y="-64100"/>
            <a:ext cx="10739400" cy="1048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8" name="Google Shape;628;p41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629" name="Google Shape;629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41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632" name="Google Shape;632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41"/>
          <p:cNvSpPr txBox="1"/>
          <p:nvPr/>
        </p:nvSpPr>
        <p:spPr>
          <a:xfrm>
            <a:off x="-252850" y="3797851"/>
            <a:ext cx="74538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Package</a:t>
            </a:r>
            <a:endParaRPr b="1" sz="5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Diagram</a:t>
            </a:r>
            <a:endParaRPr/>
          </a:p>
        </p:txBody>
      </p:sp>
      <p:sp>
        <p:nvSpPr>
          <p:cNvPr id="635" name="Google Shape;635;p41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36" name="Google Shape;6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500" y="243801"/>
            <a:ext cx="8167051" cy="88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1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1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1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1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1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1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1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1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41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42" title="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381976" cy="91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2"/>
          <p:cNvSpPr/>
          <p:nvPr/>
        </p:nvSpPr>
        <p:spPr>
          <a:xfrm>
            <a:off x="2569775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2"/>
          <p:cNvSpPr/>
          <p:nvPr/>
        </p:nvSpPr>
        <p:spPr>
          <a:xfrm>
            <a:off x="381530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42"/>
          <p:cNvSpPr/>
          <p:nvPr/>
        </p:nvSpPr>
        <p:spPr>
          <a:xfrm>
            <a:off x="5043425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2"/>
          <p:cNvSpPr/>
          <p:nvPr/>
        </p:nvSpPr>
        <p:spPr>
          <a:xfrm>
            <a:off x="626975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42"/>
          <p:cNvSpPr/>
          <p:nvPr/>
        </p:nvSpPr>
        <p:spPr>
          <a:xfrm>
            <a:off x="748735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2"/>
          <p:cNvSpPr/>
          <p:nvPr/>
        </p:nvSpPr>
        <p:spPr>
          <a:xfrm>
            <a:off x="872420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2"/>
          <p:cNvSpPr/>
          <p:nvPr/>
        </p:nvSpPr>
        <p:spPr>
          <a:xfrm>
            <a:off x="1366310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2"/>
          <p:cNvSpPr/>
          <p:nvPr/>
        </p:nvSpPr>
        <p:spPr>
          <a:xfrm>
            <a:off x="1242980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2"/>
          <p:cNvSpPr/>
          <p:nvPr/>
        </p:nvSpPr>
        <p:spPr>
          <a:xfrm>
            <a:off x="1118355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     User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 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2"/>
          <p:cNvSpPr/>
          <p:nvPr/>
        </p:nvSpPr>
        <p:spPr>
          <a:xfrm>
            <a:off x="9958425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2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875"/>
            <a:ext cx="7212575" cy="10286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</p:pic>
      <p:pic>
        <p:nvPicPr>
          <p:cNvPr id="668" name="Google Shape;6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3124200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4758275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875" y="3114675"/>
            <a:ext cx="3714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4600" y="4739225"/>
            <a:ext cx="3714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3"/>
          <p:cNvSpPr txBox="1"/>
          <p:nvPr/>
        </p:nvSpPr>
        <p:spPr>
          <a:xfrm>
            <a:off x="7700700" y="2057750"/>
            <a:ext cx="2886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 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Interface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73" name="Google Shape;673;p43"/>
          <p:cNvGrpSpPr/>
          <p:nvPr/>
        </p:nvGrpSpPr>
        <p:grpSpPr>
          <a:xfrm rot="9618431">
            <a:off x="7540502" y="9166417"/>
            <a:ext cx="2579429" cy="2393835"/>
            <a:chOff x="0" y="0"/>
            <a:chExt cx="812800" cy="812800"/>
          </a:xfrm>
        </p:grpSpPr>
        <p:sp>
          <p:nvSpPr>
            <p:cNvPr id="674" name="Google Shape;674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43"/>
          <p:cNvGrpSpPr/>
          <p:nvPr/>
        </p:nvGrpSpPr>
        <p:grpSpPr>
          <a:xfrm rot="9618416">
            <a:off x="15850109" y="6710755"/>
            <a:ext cx="4970215" cy="5120989"/>
            <a:chOff x="-131817" y="-268969"/>
            <a:chExt cx="860806" cy="886919"/>
          </a:xfrm>
        </p:grpSpPr>
        <p:sp>
          <p:nvSpPr>
            <p:cNvPr id="677" name="Google Shape;677;p43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 txBox="1"/>
            <p:nvPr/>
          </p:nvSpPr>
          <p:spPr>
            <a:xfrm>
              <a:off x="68689" y="-8045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43"/>
          <p:cNvSpPr txBox="1"/>
          <p:nvPr/>
        </p:nvSpPr>
        <p:spPr>
          <a:xfrm>
            <a:off x="-119041" y="9521628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80" name="Google Shape;680;p43"/>
          <p:cNvGrpSpPr/>
          <p:nvPr/>
        </p:nvGrpSpPr>
        <p:grpSpPr>
          <a:xfrm>
            <a:off x="8186720" y="9892675"/>
            <a:ext cx="1286988" cy="1286988"/>
            <a:chOff x="0" y="0"/>
            <a:chExt cx="812800" cy="812800"/>
          </a:xfrm>
        </p:grpSpPr>
        <p:sp>
          <p:nvSpPr>
            <p:cNvPr id="681" name="Google Shape;681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43"/>
          <p:cNvGrpSpPr/>
          <p:nvPr/>
        </p:nvGrpSpPr>
        <p:grpSpPr>
          <a:xfrm rot="9618431">
            <a:off x="7854290" y="-1605558"/>
            <a:ext cx="2579429" cy="2393835"/>
            <a:chOff x="0" y="0"/>
            <a:chExt cx="812800" cy="812800"/>
          </a:xfrm>
        </p:grpSpPr>
        <p:sp>
          <p:nvSpPr>
            <p:cNvPr id="684" name="Google Shape;684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43"/>
          <p:cNvGrpSpPr/>
          <p:nvPr/>
        </p:nvGrpSpPr>
        <p:grpSpPr>
          <a:xfrm>
            <a:off x="8500507" y="-879300"/>
            <a:ext cx="1286988" cy="1286988"/>
            <a:chOff x="0" y="0"/>
            <a:chExt cx="812800" cy="812800"/>
          </a:xfrm>
        </p:grpSpPr>
        <p:sp>
          <p:nvSpPr>
            <p:cNvPr id="687" name="Google Shape;687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89" name="Google Shape;6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5462" y="-89950"/>
            <a:ext cx="7214617" cy="1028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0" name="Google Shape;690;p43" title="finding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91543" y="1601775"/>
            <a:ext cx="5406400" cy="5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6"/>
          <p:cNvGrpSpPr/>
          <p:nvPr/>
        </p:nvGrpSpPr>
        <p:grpSpPr>
          <a:xfrm>
            <a:off x="14517814" y="-460065"/>
            <a:ext cx="3964281" cy="11062470"/>
            <a:chOff x="0" y="-38100"/>
            <a:chExt cx="1044090" cy="2913572"/>
          </a:xfrm>
        </p:grpSpPr>
        <p:sp>
          <p:nvSpPr>
            <p:cNvPr id="183" name="Google Shape;183;p26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84" name="Google Shape;184;p26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6"/>
          <p:cNvSpPr txBox="1"/>
          <p:nvPr/>
        </p:nvSpPr>
        <p:spPr>
          <a:xfrm>
            <a:off x="3663160" y="1183932"/>
            <a:ext cx="6760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19" u="none" cap="none" strike="noStrike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Overview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 rot="5400000">
            <a:off x="2931510" y="265320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26"/>
          <p:cNvSpPr/>
          <p:nvPr/>
        </p:nvSpPr>
        <p:spPr>
          <a:xfrm>
            <a:off x="11796731" y="447246"/>
            <a:ext cx="5972616" cy="9392508"/>
          </a:xfrm>
          <a:custGeom>
            <a:rect b="b" l="l" r="r" t="t"/>
            <a:pathLst>
              <a:path extrusionOk="0"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386" r="-2386" t="0"/>
            </a:stretch>
          </a:blipFill>
          <a:ln>
            <a:noFill/>
          </a:ln>
        </p:spPr>
      </p:sp>
      <p:sp>
        <p:nvSpPr>
          <p:cNvPr id="188" name="Google Shape;188;p26"/>
          <p:cNvSpPr txBox="1"/>
          <p:nvPr/>
        </p:nvSpPr>
        <p:spPr>
          <a:xfrm>
            <a:off x="3682235" y="2577977"/>
            <a:ext cx="3773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8502224" y="2577977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190" name="Google Shape;190;p26"/>
          <p:cNvSpPr/>
          <p:nvPr/>
        </p:nvSpPr>
        <p:spPr>
          <a:xfrm rot="5400000">
            <a:off x="2931510" y="3278709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6"/>
          <p:cNvSpPr txBox="1"/>
          <p:nvPr/>
        </p:nvSpPr>
        <p:spPr>
          <a:xfrm>
            <a:off x="3682235" y="3203484"/>
            <a:ext cx="4143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8502224" y="3203484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 rot="5400000">
            <a:off x="2931510" y="3903946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26"/>
          <p:cNvSpPr txBox="1"/>
          <p:nvPr/>
        </p:nvSpPr>
        <p:spPr>
          <a:xfrm>
            <a:off x="3682235" y="3828721"/>
            <a:ext cx="4652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System Workflow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8502224" y="3828721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 rot="5400000">
            <a:off x="2931510" y="4529453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6"/>
          <p:cNvSpPr txBox="1"/>
          <p:nvPr/>
        </p:nvSpPr>
        <p:spPr>
          <a:xfrm>
            <a:off x="3682235" y="4454228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Yolo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7825225" y="4454225"/>
            <a:ext cx="1338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6-09</a:t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 rot="5400000">
            <a:off x="2931510" y="5154690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6"/>
          <p:cNvSpPr txBox="1"/>
          <p:nvPr/>
        </p:nvSpPr>
        <p:spPr>
          <a:xfrm>
            <a:off x="3682235" y="5079465"/>
            <a:ext cx="4579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FaceNet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7917076" y="5079475"/>
            <a:ext cx="1245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10-11</a:t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 rot="5400000">
            <a:off x="2931510" y="5780197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26"/>
          <p:cNvSpPr txBox="1"/>
          <p:nvPr/>
        </p:nvSpPr>
        <p:spPr>
          <a:xfrm>
            <a:off x="3682225" y="5704975"/>
            <a:ext cx="5235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Architecture &amp; Diagrams</a:t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8261925" y="5704975"/>
            <a:ext cx="9012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12-15</a:t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 rot="5400000">
            <a:off x="2931510" y="6421359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26"/>
          <p:cNvSpPr txBox="1"/>
          <p:nvPr/>
        </p:nvSpPr>
        <p:spPr>
          <a:xfrm>
            <a:off x="3682235" y="6346133"/>
            <a:ext cx="4579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Expected 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8262025" y="6346125"/>
            <a:ext cx="9012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 rot="5400000">
            <a:off x="2931510" y="7046865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6"/>
          <p:cNvSpPr txBox="1"/>
          <p:nvPr/>
        </p:nvSpPr>
        <p:spPr>
          <a:xfrm>
            <a:off x="3682235" y="6971640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sz="28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8502224" y="6971640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 rot="5400000">
            <a:off x="2931498" y="7718790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26"/>
          <p:cNvSpPr txBox="1"/>
          <p:nvPr/>
        </p:nvSpPr>
        <p:spPr>
          <a:xfrm>
            <a:off x="3682222" y="7643565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Improvements 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7917202" y="7643575"/>
            <a:ext cx="1245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17-20</a:t>
            </a:r>
            <a:endParaRPr/>
          </a:p>
        </p:txBody>
      </p:sp>
      <p:sp>
        <p:nvSpPr>
          <p:cNvPr id="214" name="Google Shape;214;p26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-2875687" y="-2046213"/>
            <a:ext cx="4693920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 rot="5400000">
            <a:off x="2931498" y="8328390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6"/>
          <p:cNvSpPr txBox="1"/>
          <p:nvPr/>
        </p:nvSpPr>
        <p:spPr>
          <a:xfrm>
            <a:off x="3682222" y="8253165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7917202" y="8253175"/>
            <a:ext cx="1245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875"/>
            <a:ext cx="7212575" cy="10286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</p:pic>
      <p:pic>
        <p:nvPicPr>
          <p:cNvPr id="696" name="Google Shape;6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3124200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4758275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875" y="3114675"/>
            <a:ext cx="3714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4600" y="4739225"/>
            <a:ext cx="3714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4"/>
          <p:cNvSpPr txBox="1"/>
          <p:nvPr/>
        </p:nvSpPr>
        <p:spPr>
          <a:xfrm>
            <a:off x="7700700" y="2057750"/>
            <a:ext cx="2886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 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Interface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701" name="Google Shape;701;p44"/>
          <p:cNvGrpSpPr/>
          <p:nvPr/>
        </p:nvGrpSpPr>
        <p:grpSpPr>
          <a:xfrm rot="9618431">
            <a:off x="7540502" y="9166417"/>
            <a:ext cx="2579429" cy="2393835"/>
            <a:chOff x="0" y="0"/>
            <a:chExt cx="812800" cy="812800"/>
          </a:xfrm>
        </p:grpSpPr>
        <p:sp>
          <p:nvSpPr>
            <p:cNvPr id="702" name="Google Shape;702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44"/>
          <p:cNvGrpSpPr/>
          <p:nvPr/>
        </p:nvGrpSpPr>
        <p:grpSpPr>
          <a:xfrm rot="9618416">
            <a:off x="15850109" y="6710755"/>
            <a:ext cx="4970215" cy="5120989"/>
            <a:chOff x="-131817" y="-268969"/>
            <a:chExt cx="860806" cy="886919"/>
          </a:xfrm>
        </p:grpSpPr>
        <p:sp>
          <p:nvSpPr>
            <p:cNvPr id="705" name="Google Shape;705;p44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4"/>
            <p:cNvSpPr txBox="1"/>
            <p:nvPr/>
          </p:nvSpPr>
          <p:spPr>
            <a:xfrm>
              <a:off x="68689" y="-8045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p44"/>
          <p:cNvSpPr txBox="1"/>
          <p:nvPr/>
        </p:nvSpPr>
        <p:spPr>
          <a:xfrm>
            <a:off x="-119041" y="9521628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708" name="Google Shape;708;p44"/>
          <p:cNvGrpSpPr/>
          <p:nvPr/>
        </p:nvGrpSpPr>
        <p:grpSpPr>
          <a:xfrm>
            <a:off x="8186720" y="9892675"/>
            <a:ext cx="1286988" cy="1286988"/>
            <a:chOff x="0" y="0"/>
            <a:chExt cx="812800" cy="812800"/>
          </a:xfrm>
        </p:grpSpPr>
        <p:sp>
          <p:nvSpPr>
            <p:cNvPr id="709" name="Google Shape;709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4"/>
          <p:cNvGrpSpPr/>
          <p:nvPr/>
        </p:nvGrpSpPr>
        <p:grpSpPr>
          <a:xfrm rot="9618431">
            <a:off x="7854290" y="-1605558"/>
            <a:ext cx="2579429" cy="2393835"/>
            <a:chOff x="0" y="0"/>
            <a:chExt cx="812800" cy="812800"/>
          </a:xfrm>
        </p:grpSpPr>
        <p:sp>
          <p:nvSpPr>
            <p:cNvPr id="712" name="Google Shape;712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44"/>
          <p:cNvGrpSpPr/>
          <p:nvPr/>
        </p:nvGrpSpPr>
        <p:grpSpPr>
          <a:xfrm>
            <a:off x="8500507" y="-879300"/>
            <a:ext cx="1286988" cy="1286988"/>
            <a:chOff x="0" y="0"/>
            <a:chExt cx="812800" cy="812800"/>
          </a:xfrm>
        </p:grpSpPr>
        <p:sp>
          <p:nvSpPr>
            <p:cNvPr id="715" name="Google Shape;715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7" name="Google Shape;717;p44" title="gali_result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5450" y="-39413"/>
            <a:ext cx="7214624" cy="10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875"/>
            <a:ext cx="7212575" cy="10286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</p:pic>
      <p:pic>
        <p:nvPicPr>
          <p:cNvPr id="723" name="Google Shape;7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3124200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4758275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875" y="3114675"/>
            <a:ext cx="3714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4600" y="4739225"/>
            <a:ext cx="3714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5"/>
          <p:cNvSpPr txBox="1"/>
          <p:nvPr/>
        </p:nvSpPr>
        <p:spPr>
          <a:xfrm>
            <a:off x="7700700" y="2057750"/>
            <a:ext cx="2886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 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Interface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728" name="Google Shape;728;p45"/>
          <p:cNvGrpSpPr/>
          <p:nvPr/>
        </p:nvGrpSpPr>
        <p:grpSpPr>
          <a:xfrm rot="9618431">
            <a:off x="7540502" y="9166417"/>
            <a:ext cx="2579429" cy="2393835"/>
            <a:chOff x="0" y="0"/>
            <a:chExt cx="812800" cy="812800"/>
          </a:xfrm>
        </p:grpSpPr>
        <p:sp>
          <p:nvSpPr>
            <p:cNvPr id="729" name="Google Shape;729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1" name="Google Shape;731;p45"/>
          <p:cNvGrpSpPr/>
          <p:nvPr/>
        </p:nvGrpSpPr>
        <p:grpSpPr>
          <a:xfrm rot="9618416">
            <a:off x="15850109" y="6710755"/>
            <a:ext cx="4970215" cy="5120989"/>
            <a:chOff x="-131817" y="-268969"/>
            <a:chExt cx="860806" cy="886919"/>
          </a:xfrm>
        </p:grpSpPr>
        <p:sp>
          <p:nvSpPr>
            <p:cNvPr id="732" name="Google Shape;732;p45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5"/>
            <p:cNvSpPr txBox="1"/>
            <p:nvPr/>
          </p:nvSpPr>
          <p:spPr>
            <a:xfrm>
              <a:off x="68689" y="-8045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4" name="Google Shape;734;p45"/>
          <p:cNvSpPr txBox="1"/>
          <p:nvPr/>
        </p:nvSpPr>
        <p:spPr>
          <a:xfrm>
            <a:off x="-119041" y="9521628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735" name="Google Shape;735;p45"/>
          <p:cNvGrpSpPr/>
          <p:nvPr/>
        </p:nvGrpSpPr>
        <p:grpSpPr>
          <a:xfrm>
            <a:off x="8186720" y="9892675"/>
            <a:ext cx="1286988" cy="1286988"/>
            <a:chOff x="0" y="0"/>
            <a:chExt cx="812800" cy="812800"/>
          </a:xfrm>
        </p:grpSpPr>
        <p:sp>
          <p:nvSpPr>
            <p:cNvPr id="736" name="Google Shape;736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5"/>
          <p:cNvGrpSpPr/>
          <p:nvPr/>
        </p:nvGrpSpPr>
        <p:grpSpPr>
          <a:xfrm rot="9618431">
            <a:off x="7854290" y="-1605558"/>
            <a:ext cx="2579429" cy="2393835"/>
            <a:chOff x="0" y="0"/>
            <a:chExt cx="812800" cy="812800"/>
          </a:xfrm>
        </p:grpSpPr>
        <p:sp>
          <p:nvSpPr>
            <p:cNvPr id="739" name="Google Shape;739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45"/>
          <p:cNvGrpSpPr/>
          <p:nvPr/>
        </p:nvGrpSpPr>
        <p:grpSpPr>
          <a:xfrm>
            <a:off x="8500507" y="-879300"/>
            <a:ext cx="1286988" cy="1286988"/>
            <a:chOff x="0" y="0"/>
            <a:chExt cx="812800" cy="812800"/>
          </a:xfrm>
        </p:grpSpPr>
        <p:sp>
          <p:nvSpPr>
            <p:cNvPr id="742" name="Google Shape;742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4" name="Google Shape;7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5459" y="6"/>
            <a:ext cx="7212581" cy="1028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6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0" name="Google Shape;750;p46"/>
          <p:cNvSpPr txBox="1"/>
          <p:nvPr/>
        </p:nvSpPr>
        <p:spPr>
          <a:xfrm>
            <a:off x="1518349" y="2273750"/>
            <a:ext cx="101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Performance</a:t>
            </a: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Enhancements</a:t>
            </a: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/>
          </a:p>
        </p:txBody>
      </p:sp>
      <p:sp>
        <p:nvSpPr>
          <p:cNvPr id="751" name="Google Shape;751;p46"/>
          <p:cNvSpPr txBox="1"/>
          <p:nvPr/>
        </p:nvSpPr>
        <p:spPr>
          <a:xfrm>
            <a:off x="1458150" y="2598150"/>
            <a:ext cx="123933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Multi-Threading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2" name="Google Shape;752;p46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17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53" name="Google Shape;753;p46"/>
          <p:cNvSpPr/>
          <p:nvPr/>
        </p:nvSpPr>
        <p:spPr>
          <a:xfrm>
            <a:off x="15725626" y="7973568"/>
            <a:ext cx="4828032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" name="Google Shape;754;p46"/>
          <p:cNvGrpSpPr/>
          <p:nvPr/>
        </p:nvGrpSpPr>
        <p:grpSpPr>
          <a:xfrm>
            <a:off x="16025430" y="-1783080"/>
            <a:ext cx="3564209" cy="3564209"/>
            <a:chOff x="0" y="0"/>
            <a:chExt cx="812800" cy="812800"/>
          </a:xfrm>
        </p:grpSpPr>
        <p:sp>
          <p:nvSpPr>
            <p:cNvPr id="755" name="Google Shape;755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46"/>
          <p:cNvGrpSpPr/>
          <p:nvPr/>
        </p:nvGrpSpPr>
        <p:grpSpPr>
          <a:xfrm>
            <a:off x="17687895" y="-644475"/>
            <a:ext cx="1286988" cy="1286988"/>
            <a:chOff x="0" y="0"/>
            <a:chExt cx="812800" cy="812800"/>
          </a:xfrm>
        </p:grpSpPr>
        <p:sp>
          <p:nvSpPr>
            <p:cNvPr id="758" name="Google Shape;758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0" name="Google Shape;760;p46"/>
          <p:cNvSpPr txBox="1"/>
          <p:nvPr/>
        </p:nvSpPr>
        <p:spPr>
          <a:xfrm>
            <a:off x="1638650" y="3744300"/>
            <a:ext cx="100203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FaceNet's face recognition process was identified as a performance bottleneck.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Initiate multiple worker threads,  the same number of available CPU cores.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Each frame that YOLO processes 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handed off to an available FaceNet worker thread.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1" name="Google Shape;7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3025" y="2499225"/>
            <a:ext cx="6369151" cy="60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6700" y="2717738"/>
            <a:ext cx="6861300" cy="56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6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46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46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46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46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6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6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46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6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6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8700" y="983100"/>
            <a:ext cx="8766151" cy="738932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7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9" name="Google Shape;779;p47"/>
          <p:cNvSpPr txBox="1"/>
          <p:nvPr/>
        </p:nvSpPr>
        <p:spPr>
          <a:xfrm>
            <a:off x="1518349" y="2273750"/>
            <a:ext cx="10140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Performance Enhancements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80" name="Google Shape;780;p47"/>
          <p:cNvSpPr txBox="1"/>
          <p:nvPr/>
        </p:nvSpPr>
        <p:spPr>
          <a:xfrm>
            <a:off x="1458150" y="2598150"/>
            <a:ext cx="123933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Frame Skipping 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47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18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82" name="Google Shape;782;p47"/>
          <p:cNvSpPr/>
          <p:nvPr/>
        </p:nvSpPr>
        <p:spPr>
          <a:xfrm>
            <a:off x="15725626" y="7973568"/>
            <a:ext cx="4828032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47"/>
          <p:cNvGrpSpPr/>
          <p:nvPr/>
        </p:nvGrpSpPr>
        <p:grpSpPr>
          <a:xfrm>
            <a:off x="16025430" y="-1783080"/>
            <a:ext cx="3564209" cy="3564209"/>
            <a:chOff x="0" y="0"/>
            <a:chExt cx="812800" cy="812800"/>
          </a:xfrm>
        </p:grpSpPr>
        <p:sp>
          <p:nvSpPr>
            <p:cNvPr id="784" name="Google Shape;784;p4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47"/>
          <p:cNvGrpSpPr/>
          <p:nvPr/>
        </p:nvGrpSpPr>
        <p:grpSpPr>
          <a:xfrm>
            <a:off x="17687895" y="-644475"/>
            <a:ext cx="1286988" cy="1286988"/>
            <a:chOff x="0" y="0"/>
            <a:chExt cx="812800" cy="812800"/>
          </a:xfrm>
        </p:grpSpPr>
        <p:sp>
          <p:nvSpPr>
            <p:cNvPr id="787" name="Google Shape;787;p4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" name="Google Shape;789;p47"/>
          <p:cNvSpPr txBox="1"/>
          <p:nvPr/>
        </p:nvSpPr>
        <p:spPr>
          <a:xfrm>
            <a:off x="1638650" y="3744300"/>
            <a:ext cx="82995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YOLO and FaceNet are only run on even numbered frames.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Check the odd frame between two detected even frames.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Add artificial annotation to the odd frame, simulating detection.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0" name="Google Shape;790;p47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47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7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7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7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47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7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7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47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7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48"/>
          <p:cNvGrpSpPr/>
          <p:nvPr/>
        </p:nvGrpSpPr>
        <p:grpSpPr>
          <a:xfrm>
            <a:off x="17312130" y="8438899"/>
            <a:ext cx="3916639" cy="3758225"/>
            <a:chOff x="0" y="0"/>
            <a:chExt cx="812800" cy="812800"/>
          </a:xfrm>
        </p:grpSpPr>
        <p:sp>
          <p:nvSpPr>
            <p:cNvPr id="805" name="Google Shape;805;p4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7" name="Google Shape;807;p48"/>
          <p:cNvSpPr txBox="1"/>
          <p:nvPr/>
        </p:nvSpPr>
        <p:spPr>
          <a:xfrm>
            <a:off x="0" y="4239275"/>
            <a:ext cx="7257000" cy="4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080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Performance Enhancements </a:t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08" name="Google Shape;808;p48"/>
          <p:cNvSpPr txBox="1"/>
          <p:nvPr/>
        </p:nvSpPr>
        <p:spPr>
          <a:xfrm>
            <a:off x="9423683" y="47677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sp>
        <p:nvSpPr>
          <p:cNvPr id="809" name="Google Shape;809;p4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810" name="Google Shape;810;p48"/>
          <p:cNvGrpSpPr/>
          <p:nvPr/>
        </p:nvGrpSpPr>
        <p:grpSpPr>
          <a:xfrm>
            <a:off x="16810373" y="7764726"/>
            <a:ext cx="4297192" cy="5409854"/>
            <a:chOff x="-308848" y="-134918"/>
            <a:chExt cx="812800" cy="825453"/>
          </a:xfrm>
        </p:grpSpPr>
        <p:sp>
          <p:nvSpPr>
            <p:cNvPr id="811" name="Google Shape;811;p48"/>
            <p:cNvSpPr/>
            <p:nvPr/>
          </p:nvSpPr>
          <p:spPr>
            <a:xfrm>
              <a:off x="-308848" y="-122265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8"/>
            <p:cNvSpPr txBox="1"/>
            <p:nvPr/>
          </p:nvSpPr>
          <p:spPr>
            <a:xfrm>
              <a:off x="-308846" y="-134918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48"/>
          <p:cNvSpPr txBox="1"/>
          <p:nvPr/>
        </p:nvSpPr>
        <p:spPr>
          <a:xfrm>
            <a:off x="8763159" y="7367965"/>
            <a:ext cx="113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8"/>
          <p:cNvSpPr txBox="1"/>
          <p:nvPr/>
        </p:nvSpPr>
        <p:spPr>
          <a:xfrm>
            <a:off x="11351083" y="58225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pic>
        <p:nvPicPr>
          <p:cNvPr id="815" name="Google Shape;815;p48"/>
          <p:cNvPicPr preferRelativeResize="0"/>
          <p:nvPr/>
        </p:nvPicPr>
        <p:blipFill rotWithShape="1">
          <a:blip r:embed="rId3">
            <a:alphaModFix/>
          </a:blip>
          <a:srcRect b="2861" l="3574" r="6375" t="7162"/>
          <a:stretch/>
        </p:blipFill>
        <p:spPr>
          <a:xfrm>
            <a:off x="398600" y="3664075"/>
            <a:ext cx="9025080" cy="54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8"/>
          <p:cNvPicPr preferRelativeResize="0"/>
          <p:nvPr/>
        </p:nvPicPr>
        <p:blipFill rotWithShape="1">
          <a:blip r:embed="rId4">
            <a:alphaModFix/>
          </a:blip>
          <a:srcRect b="2710" l="5934" r="9168" t="6330"/>
          <a:stretch/>
        </p:blipFill>
        <p:spPr>
          <a:xfrm>
            <a:off x="9125125" y="3352650"/>
            <a:ext cx="9025075" cy="583974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48"/>
          <p:cNvSpPr txBox="1"/>
          <p:nvPr/>
        </p:nvSpPr>
        <p:spPr>
          <a:xfrm>
            <a:off x="5725224" y="570475"/>
            <a:ext cx="101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Region of Interest 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18" name="Google Shape;818;p48"/>
          <p:cNvSpPr/>
          <p:nvPr/>
        </p:nvSpPr>
        <p:spPr>
          <a:xfrm>
            <a:off x="1697250" y="2209884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9" name="Google Shape;819;p48"/>
          <p:cNvSpPr txBox="1"/>
          <p:nvPr/>
        </p:nvSpPr>
        <p:spPr>
          <a:xfrm>
            <a:off x="1635859" y="2462128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00"/>
          </a:p>
        </p:txBody>
      </p:sp>
      <p:sp>
        <p:nvSpPr>
          <p:cNvPr id="820" name="Google Shape;820;p48"/>
          <p:cNvSpPr/>
          <p:nvPr/>
        </p:nvSpPr>
        <p:spPr>
          <a:xfrm>
            <a:off x="10155425" y="2209884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1" name="Google Shape;821;p48"/>
          <p:cNvSpPr txBox="1"/>
          <p:nvPr/>
        </p:nvSpPr>
        <p:spPr>
          <a:xfrm>
            <a:off x="10094047" y="2462128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sz="100"/>
          </a:p>
        </p:txBody>
      </p:sp>
      <p:sp>
        <p:nvSpPr>
          <p:cNvPr id="822" name="Google Shape;822;p48"/>
          <p:cNvSpPr txBox="1"/>
          <p:nvPr/>
        </p:nvSpPr>
        <p:spPr>
          <a:xfrm>
            <a:off x="13234122" y="25535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100"/>
          </a:p>
        </p:txBody>
      </p:sp>
      <p:sp>
        <p:nvSpPr>
          <p:cNvPr id="823" name="Google Shape;823;p48"/>
          <p:cNvSpPr txBox="1"/>
          <p:nvPr/>
        </p:nvSpPr>
        <p:spPr>
          <a:xfrm>
            <a:off x="2952125" y="2462125"/>
            <a:ext cx="55569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Cropping images significantly reduces processing time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p48"/>
          <p:cNvSpPr txBox="1"/>
          <p:nvPr/>
        </p:nvSpPr>
        <p:spPr>
          <a:xfrm>
            <a:off x="11677675" y="2226375"/>
            <a:ext cx="5132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Higher average similarity scores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48"/>
          <p:cNvSpPr/>
          <p:nvPr/>
        </p:nvSpPr>
        <p:spPr>
          <a:xfrm>
            <a:off x="1635850" y="7154975"/>
            <a:ext cx="3320101" cy="4284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2"/>
                </a:solidFill>
                <a:latin typeface="Arial"/>
              </a:rPr>
              <a:t>5.41x Faster</a:t>
            </a:r>
          </a:p>
        </p:txBody>
      </p:sp>
      <p:sp>
        <p:nvSpPr>
          <p:cNvPr id="826" name="Google Shape;826;p48"/>
          <p:cNvSpPr/>
          <p:nvPr/>
        </p:nvSpPr>
        <p:spPr>
          <a:xfrm rot="6039820">
            <a:off x="-3462119" y="-5737089"/>
            <a:ext cx="9390441" cy="9527243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7" name="Google Shape;827;p4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28" name="Google Shape;828;p48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48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8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8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8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8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8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8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8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8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p49"/>
          <p:cNvGrpSpPr/>
          <p:nvPr/>
        </p:nvGrpSpPr>
        <p:grpSpPr>
          <a:xfrm>
            <a:off x="17312130" y="8438899"/>
            <a:ext cx="3916639" cy="3758225"/>
            <a:chOff x="0" y="0"/>
            <a:chExt cx="812800" cy="812800"/>
          </a:xfrm>
        </p:grpSpPr>
        <p:sp>
          <p:nvSpPr>
            <p:cNvPr id="843" name="Google Shape;843;p4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49"/>
          <p:cNvSpPr txBox="1"/>
          <p:nvPr/>
        </p:nvSpPr>
        <p:spPr>
          <a:xfrm>
            <a:off x="0" y="4239275"/>
            <a:ext cx="72570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5080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Performance Enhancements </a:t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46" name="Google Shape;846;p49"/>
          <p:cNvSpPr txBox="1"/>
          <p:nvPr/>
        </p:nvSpPr>
        <p:spPr>
          <a:xfrm>
            <a:off x="9423683" y="47677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sp>
        <p:nvSpPr>
          <p:cNvPr id="847" name="Google Shape;847;p49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848" name="Google Shape;848;p49"/>
          <p:cNvGrpSpPr/>
          <p:nvPr/>
        </p:nvGrpSpPr>
        <p:grpSpPr>
          <a:xfrm>
            <a:off x="16810373" y="7764726"/>
            <a:ext cx="4297192" cy="5409854"/>
            <a:chOff x="-308848" y="-134918"/>
            <a:chExt cx="812800" cy="825453"/>
          </a:xfrm>
        </p:grpSpPr>
        <p:sp>
          <p:nvSpPr>
            <p:cNvPr id="849" name="Google Shape;849;p49"/>
            <p:cNvSpPr/>
            <p:nvPr/>
          </p:nvSpPr>
          <p:spPr>
            <a:xfrm>
              <a:off x="-308848" y="-122265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9"/>
            <p:cNvSpPr txBox="1"/>
            <p:nvPr/>
          </p:nvSpPr>
          <p:spPr>
            <a:xfrm>
              <a:off x="-308846" y="-134918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1" name="Google Shape;851;p49"/>
          <p:cNvSpPr txBox="1"/>
          <p:nvPr/>
        </p:nvSpPr>
        <p:spPr>
          <a:xfrm>
            <a:off x="8763159" y="7367965"/>
            <a:ext cx="113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9"/>
          <p:cNvSpPr txBox="1"/>
          <p:nvPr/>
        </p:nvSpPr>
        <p:spPr>
          <a:xfrm>
            <a:off x="11351083" y="58225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sp>
        <p:nvSpPr>
          <p:cNvPr id="853" name="Google Shape;853;p49"/>
          <p:cNvSpPr txBox="1"/>
          <p:nvPr/>
        </p:nvSpPr>
        <p:spPr>
          <a:xfrm>
            <a:off x="4571999" y="604150"/>
            <a:ext cx="101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54" name="Google Shape;854;p49"/>
          <p:cNvSpPr txBox="1"/>
          <p:nvPr/>
        </p:nvSpPr>
        <p:spPr>
          <a:xfrm>
            <a:off x="1407259" y="2462128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00"/>
          </a:p>
        </p:txBody>
      </p:sp>
      <p:sp>
        <p:nvSpPr>
          <p:cNvPr id="855" name="Google Shape;855;p49"/>
          <p:cNvSpPr txBox="1"/>
          <p:nvPr/>
        </p:nvSpPr>
        <p:spPr>
          <a:xfrm>
            <a:off x="13234122" y="25535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100"/>
          </a:p>
        </p:txBody>
      </p:sp>
      <p:pic>
        <p:nvPicPr>
          <p:cNvPr id="856" name="Google Shape;8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898" y="2890525"/>
            <a:ext cx="12221450" cy="6558299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9"/>
          <p:cNvSpPr txBox="1"/>
          <p:nvPr/>
        </p:nvSpPr>
        <p:spPr>
          <a:xfrm>
            <a:off x="5725225" y="604150"/>
            <a:ext cx="107169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Learning and Data Refinement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58" name="Google Shape;858;p49"/>
          <p:cNvSpPr/>
          <p:nvPr/>
        </p:nvSpPr>
        <p:spPr>
          <a:xfrm>
            <a:off x="510675" y="2301309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9" name="Google Shape;859;p49"/>
          <p:cNvSpPr txBox="1"/>
          <p:nvPr/>
        </p:nvSpPr>
        <p:spPr>
          <a:xfrm>
            <a:off x="449297" y="25535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00"/>
          </a:p>
        </p:txBody>
      </p:sp>
      <p:sp>
        <p:nvSpPr>
          <p:cNvPr id="860" name="Google Shape;860;p49"/>
          <p:cNvSpPr txBox="1"/>
          <p:nvPr/>
        </p:nvSpPr>
        <p:spPr>
          <a:xfrm>
            <a:off x="11709175" y="1982350"/>
            <a:ext cx="51012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3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Faces that were detected earlier and have a similarity greater than 80% with </a:t>
            </a:r>
            <a:endParaRPr b="1" sz="243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3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samd</a:t>
            </a:r>
            <a:r>
              <a:rPr b="1" lang="en-US" sz="243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id </a:t>
            </a:r>
            <a:endParaRPr b="1" sz="243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3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1" name="Google Shape;861;p49"/>
          <p:cNvSpPr txBox="1"/>
          <p:nvPr/>
        </p:nvSpPr>
        <p:spPr>
          <a:xfrm>
            <a:off x="2391972" y="414420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00"/>
          </a:p>
        </p:txBody>
      </p:sp>
      <p:sp>
        <p:nvSpPr>
          <p:cNvPr id="862" name="Google Shape;862;p49"/>
          <p:cNvSpPr/>
          <p:nvPr/>
        </p:nvSpPr>
        <p:spPr>
          <a:xfrm>
            <a:off x="510688" y="3901509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3" name="Google Shape;863;p49"/>
          <p:cNvSpPr txBox="1"/>
          <p:nvPr/>
        </p:nvSpPr>
        <p:spPr>
          <a:xfrm>
            <a:off x="449309" y="41537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b="1" sz="2784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64" name="Google Shape;864;p49"/>
          <p:cNvSpPr txBox="1"/>
          <p:nvPr/>
        </p:nvSpPr>
        <p:spPr>
          <a:xfrm>
            <a:off x="1583288" y="2441213"/>
            <a:ext cx="909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Comprehensive set of embeddings 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5" name="Google Shape;865;p49"/>
          <p:cNvSpPr txBox="1"/>
          <p:nvPr/>
        </p:nvSpPr>
        <p:spPr>
          <a:xfrm>
            <a:off x="449309" y="59063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100"/>
          </a:p>
        </p:txBody>
      </p:sp>
      <p:sp>
        <p:nvSpPr>
          <p:cNvPr id="866" name="Google Shape;866;p49"/>
          <p:cNvSpPr txBox="1"/>
          <p:nvPr/>
        </p:nvSpPr>
        <p:spPr>
          <a:xfrm>
            <a:off x="1583913" y="4117613"/>
            <a:ext cx="909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User Details 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7" name="Google Shape;867;p49"/>
          <p:cNvSpPr/>
          <p:nvPr/>
        </p:nvSpPr>
        <p:spPr>
          <a:xfrm>
            <a:off x="510688" y="5501709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8" name="Google Shape;868;p49"/>
          <p:cNvSpPr txBox="1"/>
          <p:nvPr/>
        </p:nvSpPr>
        <p:spPr>
          <a:xfrm>
            <a:off x="449309" y="57539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b="1" sz="2784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69" name="Google Shape;869;p49"/>
          <p:cNvSpPr txBox="1"/>
          <p:nvPr/>
        </p:nvSpPr>
        <p:spPr>
          <a:xfrm>
            <a:off x="1583288" y="5690975"/>
            <a:ext cx="909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Information filtering 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0" name="Google Shape;870;p49"/>
          <p:cNvSpPr/>
          <p:nvPr/>
        </p:nvSpPr>
        <p:spPr>
          <a:xfrm rot="-2902327">
            <a:off x="14263599" y="3387331"/>
            <a:ext cx="252450" cy="237569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9"/>
          <p:cNvSpPr txBox="1"/>
          <p:nvPr/>
        </p:nvSpPr>
        <p:spPr>
          <a:xfrm rot="2455504">
            <a:off x="13671984" y="4605732"/>
            <a:ext cx="3000131" cy="558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3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endParaRPr/>
          </a:p>
        </p:txBody>
      </p:sp>
      <p:sp>
        <p:nvSpPr>
          <p:cNvPr id="872" name="Google Shape;872;p49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73" name="Google Shape;873;p49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9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9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9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9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9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9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9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9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9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7" name="Google Shape;887;p50"/>
          <p:cNvGraphicFramePr/>
          <p:nvPr/>
        </p:nvGraphicFramePr>
        <p:xfrm>
          <a:off x="1514700" y="267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{6214D9BC-0661-4CDF-AA92-0771EAB7A526}</a:tableStyleId>
              </a:tblPr>
              <a:tblGrid>
                <a:gridCol w="5783325"/>
                <a:gridCol w="4478975"/>
                <a:gridCol w="4478975"/>
              </a:tblGrid>
              <a:tr h="75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Test Description</a:t>
                      </a:r>
                      <a:endParaRPr b="1" sz="2800"/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Expected results</a:t>
                      </a:r>
                      <a:endParaRPr b="1" sz="2800"/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Result</a:t>
                      </a:r>
                      <a:endParaRPr b="1" sz="2800"/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05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Test YOLO accuracy of person detection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High accuracy and recall measure in person detection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Passed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Test FaceNet accuracy of facial recognition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High accuracy and recall in measure in facial recognition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Passed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Validate full process from video and person upload to results 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System returns all frames where the person exists in the video 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Passed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8" name="Google Shape;888;p50"/>
          <p:cNvSpPr txBox="1"/>
          <p:nvPr/>
        </p:nvSpPr>
        <p:spPr>
          <a:xfrm>
            <a:off x="6896863" y="473975"/>
            <a:ext cx="672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Testing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89" name="Google Shape;889;p50"/>
          <p:cNvSpPr/>
          <p:nvPr/>
        </p:nvSpPr>
        <p:spPr>
          <a:xfrm>
            <a:off x="-833454" y="-536196"/>
            <a:ext cx="3146535" cy="1905895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90" name="Google Shape;890;p50"/>
          <p:cNvGrpSpPr/>
          <p:nvPr/>
        </p:nvGrpSpPr>
        <p:grpSpPr>
          <a:xfrm>
            <a:off x="15258780" y="-2034227"/>
            <a:ext cx="3564209" cy="3564209"/>
            <a:chOff x="0" y="0"/>
            <a:chExt cx="812800" cy="812800"/>
          </a:xfrm>
        </p:grpSpPr>
        <p:sp>
          <p:nvSpPr>
            <p:cNvPr id="891" name="Google Shape;891;p5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50"/>
          <p:cNvGrpSpPr/>
          <p:nvPr/>
        </p:nvGrpSpPr>
        <p:grpSpPr>
          <a:xfrm>
            <a:off x="16255963" y="-3621335"/>
            <a:ext cx="4693026" cy="4788002"/>
            <a:chOff x="-131817" y="-268969"/>
            <a:chExt cx="812800" cy="829249"/>
          </a:xfrm>
        </p:grpSpPr>
        <p:sp>
          <p:nvSpPr>
            <p:cNvPr id="894" name="Google Shape;894;p50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0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6" name="Google Shape;896;p50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21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97" name="Google Shape;897;p50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50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50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50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0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0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50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50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50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50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1"/>
          <p:cNvSpPr txBox="1"/>
          <p:nvPr/>
        </p:nvSpPr>
        <p:spPr>
          <a:xfrm>
            <a:off x="4734141" y="3943451"/>
            <a:ext cx="88197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364" u="none" cap="none" strike="noStrike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YOU!</a:t>
            </a:r>
            <a:endParaRPr/>
          </a:p>
        </p:txBody>
      </p:sp>
      <p:grpSp>
        <p:nvGrpSpPr>
          <p:cNvPr id="912" name="Google Shape;912;p51"/>
          <p:cNvGrpSpPr/>
          <p:nvPr/>
        </p:nvGrpSpPr>
        <p:grpSpPr>
          <a:xfrm>
            <a:off x="12398912" y="-144661"/>
            <a:ext cx="5889088" cy="901620"/>
            <a:chOff x="0" y="-38100"/>
            <a:chExt cx="1551036" cy="237464"/>
          </a:xfrm>
        </p:grpSpPr>
        <p:sp>
          <p:nvSpPr>
            <p:cNvPr id="913" name="Google Shape;913;p51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914" name="Google Shape;914;p51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51"/>
          <p:cNvGrpSpPr/>
          <p:nvPr/>
        </p:nvGrpSpPr>
        <p:grpSpPr>
          <a:xfrm>
            <a:off x="12398912" y="9385380"/>
            <a:ext cx="5889088" cy="901620"/>
            <a:chOff x="0" y="-38100"/>
            <a:chExt cx="1551036" cy="237464"/>
          </a:xfrm>
        </p:grpSpPr>
        <p:sp>
          <p:nvSpPr>
            <p:cNvPr id="916" name="Google Shape;916;p51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917" name="Google Shape;917;p51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8" name="Google Shape;918;p51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9" name="Google Shape;919;p51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22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7"/>
          <p:cNvGrpSpPr/>
          <p:nvPr/>
        </p:nvGrpSpPr>
        <p:grpSpPr>
          <a:xfrm>
            <a:off x="3367550" y="2445900"/>
            <a:ext cx="11552961" cy="6352167"/>
            <a:chOff x="0" y="-38100"/>
            <a:chExt cx="3042735" cy="1382860"/>
          </a:xfrm>
        </p:grpSpPr>
        <p:sp>
          <p:nvSpPr>
            <p:cNvPr id="224" name="Google Shape;224;p27"/>
            <p:cNvSpPr/>
            <p:nvPr/>
          </p:nvSpPr>
          <p:spPr>
            <a:xfrm>
              <a:off x="0" y="0"/>
              <a:ext cx="3042735" cy="1344760"/>
            </a:xfrm>
            <a:custGeom>
              <a:rect b="b" l="l" r="r" t="t"/>
              <a:pathLst>
                <a:path extrusionOk="0"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25" name="Google Shape;225;p27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7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5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</a:t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3896750" y="4236474"/>
            <a:ext cx="104946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High demand for accurate person identification in videos.</a:t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Increased Need Post-October 7</a:t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No free, user-friendly video analysis system available.</a:t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9" name="Google Shape;229;p27"/>
          <p:cNvGrpSpPr/>
          <p:nvPr/>
        </p:nvGrpSpPr>
        <p:grpSpPr>
          <a:xfrm>
            <a:off x="14920530" y="-1498452"/>
            <a:ext cx="3564209" cy="3564209"/>
            <a:chOff x="0" y="0"/>
            <a:chExt cx="812800" cy="812800"/>
          </a:xfrm>
        </p:grpSpPr>
        <p:sp>
          <p:nvSpPr>
            <p:cNvPr id="230" name="Google Shape;230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7"/>
          <p:cNvGrpSpPr/>
          <p:nvPr/>
        </p:nvGrpSpPr>
        <p:grpSpPr>
          <a:xfrm>
            <a:off x="15909113" y="-2048256"/>
            <a:ext cx="4693026" cy="4788002"/>
            <a:chOff x="-131817" y="-268969"/>
            <a:chExt cx="812800" cy="829249"/>
          </a:xfrm>
        </p:grpSpPr>
        <p:sp>
          <p:nvSpPr>
            <p:cNvPr id="233" name="Google Shape;233;p27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7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-2816220" y="7821748"/>
            <a:ext cx="3564209" cy="3564209"/>
            <a:chOff x="0" y="0"/>
            <a:chExt cx="812800" cy="812800"/>
          </a:xfrm>
        </p:grpSpPr>
        <p:sp>
          <p:nvSpPr>
            <p:cNvPr id="236" name="Google Shape;236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7"/>
          <p:cNvGrpSpPr/>
          <p:nvPr/>
        </p:nvGrpSpPr>
        <p:grpSpPr>
          <a:xfrm>
            <a:off x="-2340012" y="7171740"/>
            <a:ext cx="4693026" cy="4864202"/>
            <a:chOff x="-131817" y="-268969"/>
            <a:chExt cx="812800" cy="842447"/>
          </a:xfrm>
        </p:grpSpPr>
        <p:sp>
          <p:nvSpPr>
            <p:cNvPr id="239" name="Google Shape;239;p27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7"/>
            <p:cNvSpPr txBox="1"/>
            <p:nvPr/>
          </p:nvSpPr>
          <p:spPr>
            <a:xfrm>
              <a:off x="-55565" y="-124922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7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/>
          <p:nvPr/>
        </p:nvSpPr>
        <p:spPr>
          <a:xfrm>
            <a:off x="-262946" y="5448799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7" name="Google Shape;257;p28"/>
          <p:cNvGrpSpPr/>
          <p:nvPr/>
        </p:nvGrpSpPr>
        <p:grpSpPr>
          <a:xfrm>
            <a:off x="457875" y="2891286"/>
            <a:ext cx="4114288" cy="1901932"/>
            <a:chOff x="-1" y="659418"/>
            <a:chExt cx="1554321" cy="710100"/>
          </a:xfrm>
        </p:grpSpPr>
        <p:sp>
          <p:nvSpPr>
            <p:cNvPr id="258" name="Google Shape;258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261" name="Google Shape;261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28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264" name="Google Shape;264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28"/>
          <p:cNvSpPr txBox="1"/>
          <p:nvPr/>
        </p:nvSpPr>
        <p:spPr>
          <a:xfrm>
            <a:off x="5418850" y="510126"/>
            <a:ext cx="74538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54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Proposed Solution </a:t>
            </a:r>
            <a:endParaRPr b="1" sz="54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707850" y="3254601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Object Detection</a:t>
            </a:r>
            <a:endParaRPr sz="2800"/>
          </a:p>
        </p:txBody>
      </p:sp>
      <p:sp>
        <p:nvSpPr>
          <p:cNvPr id="268" name="Google Shape;268;p28"/>
          <p:cNvSpPr/>
          <p:nvPr/>
        </p:nvSpPr>
        <p:spPr>
          <a:xfrm>
            <a:off x="4096179" y="6390049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9" name="Google Shape;269;p28"/>
          <p:cNvGrpSpPr/>
          <p:nvPr/>
        </p:nvGrpSpPr>
        <p:grpSpPr>
          <a:xfrm>
            <a:off x="4817000" y="3680112"/>
            <a:ext cx="4114288" cy="1901932"/>
            <a:chOff x="-1" y="659418"/>
            <a:chExt cx="1554321" cy="710100"/>
          </a:xfrm>
        </p:grpSpPr>
        <p:sp>
          <p:nvSpPr>
            <p:cNvPr id="270" name="Google Shape;270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28"/>
          <p:cNvSpPr txBox="1"/>
          <p:nvPr/>
        </p:nvSpPr>
        <p:spPr>
          <a:xfrm>
            <a:off x="5066975" y="4152726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Facial Recognition  </a:t>
            </a:r>
            <a:endParaRPr sz="2800"/>
          </a:p>
        </p:txBody>
      </p:sp>
      <p:sp>
        <p:nvSpPr>
          <p:cNvPr id="273" name="Google Shape;273;p28"/>
          <p:cNvSpPr/>
          <p:nvPr/>
        </p:nvSpPr>
        <p:spPr>
          <a:xfrm>
            <a:off x="8556854" y="7192224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4" name="Google Shape;274;p28"/>
          <p:cNvGrpSpPr/>
          <p:nvPr/>
        </p:nvGrpSpPr>
        <p:grpSpPr>
          <a:xfrm>
            <a:off x="9301800" y="4406143"/>
            <a:ext cx="4114288" cy="1901932"/>
            <a:chOff x="-1" y="659418"/>
            <a:chExt cx="1554321" cy="710100"/>
          </a:xfrm>
        </p:grpSpPr>
        <p:sp>
          <p:nvSpPr>
            <p:cNvPr id="275" name="Google Shape;275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28"/>
          <p:cNvSpPr txBox="1"/>
          <p:nvPr/>
        </p:nvSpPr>
        <p:spPr>
          <a:xfrm>
            <a:off x="9222850" y="4769426"/>
            <a:ext cx="411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Integrate</a:t>
            </a:r>
            <a:b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YOLO and FaceNet</a:t>
            </a:r>
            <a:endParaRPr sz="2800"/>
          </a:p>
        </p:txBody>
      </p:sp>
      <p:sp>
        <p:nvSpPr>
          <p:cNvPr id="278" name="Google Shape;278;p28"/>
          <p:cNvSpPr txBox="1"/>
          <p:nvPr/>
        </p:nvSpPr>
        <p:spPr>
          <a:xfrm>
            <a:off x="8972874" y="4555500"/>
            <a:ext cx="38643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79" name="Google Shape;279;p28"/>
          <p:cNvSpPr/>
          <p:nvPr/>
        </p:nvSpPr>
        <p:spPr>
          <a:xfrm>
            <a:off x="13265900" y="7543789"/>
            <a:ext cx="5841799" cy="1387390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0" name="Google Shape;280;p28"/>
          <p:cNvGrpSpPr/>
          <p:nvPr/>
        </p:nvGrpSpPr>
        <p:grpSpPr>
          <a:xfrm>
            <a:off x="13786600" y="5186405"/>
            <a:ext cx="4114288" cy="1902003"/>
            <a:chOff x="-1" y="659418"/>
            <a:chExt cx="1554321" cy="710100"/>
          </a:xfrm>
        </p:grpSpPr>
        <p:sp>
          <p:nvSpPr>
            <p:cNvPr id="281" name="Google Shape;281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28"/>
          <p:cNvSpPr txBox="1"/>
          <p:nvPr/>
        </p:nvSpPr>
        <p:spPr>
          <a:xfrm>
            <a:off x="13786600" y="5544001"/>
            <a:ext cx="3864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User-Friendly Interface</a:t>
            </a:r>
            <a:endParaRPr sz="2800"/>
          </a:p>
        </p:txBody>
      </p:sp>
      <p:sp>
        <p:nvSpPr>
          <p:cNvPr id="284" name="Google Shape;284;p28"/>
          <p:cNvSpPr txBox="1"/>
          <p:nvPr/>
        </p:nvSpPr>
        <p:spPr>
          <a:xfrm>
            <a:off x="13786595" y="5107200"/>
            <a:ext cx="386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85" name="Google Shape;285;p28"/>
          <p:cNvSpPr/>
          <p:nvPr/>
        </p:nvSpPr>
        <p:spPr>
          <a:xfrm flipH="1" rot="10800000">
            <a:off x="3805275" y="4390200"/>
            <a:ext cx="991500" cy="1153800"/>
          </a:xfrm>
          <a:prstGeom prst="bentArrow">
            <a:avLst>
              <a:gd fmla="val 25000" name="adj1"/>
              <a:gd fmla="val 25000" name="adj2"/>
              <a:gd fmla="val 25000" name="adj3"/>
              <a:gd fmla="val 59082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8"/>
          <p:cNvSpPr/>
          <p:nvPr/>
        </p:nvSpPr>
        <p:spPr>
          <a:xfrm flipH="1" rot="10800000">
            <a:off x="8239600" y="5157050"/>
            <a:ext cx="991500" cy="1153800"/>
          </a:xfrm>
          <a:prstGeom prst="bentArrow">
            <a:avLst>
              <a:gd fmla="val 25000" name="adj1"/>
              <a:gd fmla="val 25000" name="adj2"/>
              <a:gd fmla="val 25000" name="adj3"/>
              <a:gd fmla="val 59082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/>
          <p:nvPr/>
        </p:nvSpPr>
        <p:spPr>
          <a:xfrm flipH="1" rot="10800000">
            <a:off x="12676300" y="5921125"/>
            <a:ext cx="991500" cy="1153800"/>
          </a:xfrm>
          <a:prstGeom prst="bentArrow">
            <a:avLst>
              <a:gd fmla="val 25000" name="adj1"/>
              <a:gd fmla="val 25000" name="adj2"/>
              <a:gd fmla="val 25000" name="adj3"/>
              <a:gd fmla="val 59082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82525" y="3851076"/>
            <a:ext cx="3864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YOLO Model</a:t>
            </a:r>
            <a:endParaRPr b="1" sz="28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90" name="Google Shape;290;p28"/>
          <p:cNvSpPr txBox="1"/>
          <p:nvPr/>
        </p:nvSpPr>
        <p:spPr>
          <a:xfrm>
            <a:off x="5004825" y="4583826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FaceNet Model  </a:t>
            </a:r>
            <a:endParaRPr sz="2800"/>
          </a:p>
        </p:txBody>
      </p:sp>
      <p:pic>
        <p:nvPicPr>
          <p:cNvPr id="291" name="Google Shape;291;p28" title="face-sca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000" y="547697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title="add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1800" y="611167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 title="rating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86600" y="68547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 title="human-resources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875" y="459380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9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310" name="Google Shape;310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29"/>
          <p:cNvSpPr txBox="1"/>
          <p:nvPr/>
        </p:nvSpPr>
        <p:spPr>
          <a:xfrm>
            <a:off x="5292800" y="662626"/>
            <a:ext cx="7453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Architecture</a:t>
            </a:r>
            <a:endParaRPr/>
          </a:p>
        </p:txBody>
      </p:sp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50" y="0"/>
            <a:ext cx="11679775" cy="88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 txBox="1"/>
          <p:nvPr/>
        </p:nvSpPr>
        <p:spPr>
          <a:xfrm>
            <a:off x="-1188975" y="3870376"/>
            <a:ext cx="74538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System</a:t>
            </a:r>
            <a:endParaRPr b="1" sz="6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Workflow</a:t>
            </a:r>
            <a:endParaRPr b="1" sz="6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5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6" name="Google Shape;316;p29"/>
          <p:cNvGrpSpPr/>
          <p:nvPr/>
        </p:nvGrpSpPr>
        <p:grpSpPr>
          <a:xfrm>
            <a:off x="-2160063" y="-152412"/>
            <a:ext cx="5889129" cy="902143"/>
            <a:chOff x="0" y="-38100"/>
            <a:chExt cx="1551036" cy="237600"/>
          </a:xfrm>
        </p:grpSpPr>
        <p:sp>
          <p:nvSpPr>
            <p:cNvPr id="317" name="Google Shape;317;p29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318" name="Google Shape;318;p29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9" name="Google Shape;319;p29"/>
          <p:cNvPicPr preferRelativeResize="0"/>
          <p:nvPr/>
        </p:nvPicPr>
        <p:blipFill rotWithShape="1">
          <a:blip r:embed="rId4">
            <a:alphaModFix/>
          </a:blip>
          <a:srcRect b="0" l="1171" r="1171" t="0"/>
          <a:stretch/>
        </p:blipFill>
        <p:spPr>
          <a:xfrm>
            <a:off x="4175692" y="0"/>
            <a:ext cx="446488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 rotWithShape="1">
          <a:blip r:embed="rId5">
            <a:alphaModFix/>
          </a:blip>
          <a:srcRect b="0" l="0" r="3984" t="0"/>
          <a:stretch/>
        </p:blipFill>
        <p:spPr>
          <a:xfrm>
            <a:off x="9422500" y="227625"/>
            <a:ext cx="11340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91013" y="322878"/>
            <a:ext cx="1638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09500" y="1569653"/>
            <a:ext cx="12287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 rotWithShape="1">
          <a:blip r:embed="rId5">
            <a:alphaModFix/>
          </a:blip>
          <a:srcRect b="0" l="0" r="3984" t="0"/>
          <a:stretch/>
        </p:blipFill>
        <p:spPr>
          <a:xfrm>
            <a:off x="8083000" y="227626"/>
            <a:ext cx="2473500" cy="236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16339585" y="3066889"/>
            <a:ext cx="3773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3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Yolo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6009494" y="7256275"/>
            <a:ext cx="1397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3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FaceNet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0"/>
          <p:cNvGrpSpPr/>
          <p:nvPr/>
        </p:nvGrpSpPr>
        <p:grpSpPr>
          <a:xfrm>
            <a:off x="12398912" y="-144662"/>
            <a:ext cx="5889129" cy="902143"/>
            <a:chOff x="0" y="-38100"/>
            <a:chExt cx="1551036" cy="237600"/>
          </a:xfrm>
        </p:grpSpPr>
        <p:sp>
          <p:nvSpPr>
            <p:cNvPr id="341" name="Google Shape;341;p30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342" name="Google Shape;342;p30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p30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30"/>
          <p:cNvSpPr txBox="1"/>
          <p:nvPr/>
        </p:nvSpPr>
        <p:spPr>
          <a:xfrm>
            <a:off x="1518345" y="2273750"/>
            <a:ext cx="415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</a:t>
            </a:r>
            <a:endParaRPr/>
          </a:p>
        </p:txBody>
      </p:sp>
      <p:sp>
        <p:nvSpPr>
          <p:cNvPr id="345" name="Google Shape;345;p30"/>
          <p:cNvSpPr txBox="1"/>
          <p:nvPr/>
        </p:nvSpPr>
        <p:spPr>
          <a:xfrm>
            <a:off x="1518345" y="3122239"/>
            <a:ext cx="84147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You Only Look Once </a:t>
            </a: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Real-time object detection system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Single convolutional neural network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5228" y="2273750"/>
            <a:ext cx="8433322" cy="5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348" name="Google Shape;348;p30"/>
          <p:cNvGrpSpPr/>
          <p:nvPr/>
        </p:nvGrpSpPr>
        <p:grpSpPr>
          <a:xfrm>
            <a:off x="-2762187" y="-2377440"/>
            <a:ext cx="4693026" cy="4788002"/>
            <a:chOff x="-131817" y="-268969"/>
            <a:chExt cx="812800" cy="829249"/>
          </a:xfrm>
        </p:grpSpPr>
        <p:sp>
          <p:nvSpPr>
            <p:cNvPr id="349" name="Google Shape;349;p30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0"/>
          <p:cNvSpPr txBox="1"/>
          <p:nvPr/>
        </p:nvSpPr>
        <p:spPr>
          <a:xfrm>
            <a:off x="1560350" y="2036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52" name="Google Shape;352;p30"/>
          <p:cNvSpPr txBox="1"/>
          <p:nvPr/>
        </p:nvSpPr>
        <p:spPr>
          <a:xfrm>
            <a:off x="1484150" y="4170447"/>
            <a:ext cx="8414700" cy="3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Divides the input image into a grid system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Each cell in the grid is responsible for detecting objects within itself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Predicts bounding boxes and class probabilities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Non-Maximum Suppression.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3" name="Google Shape;3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4025" y="4268800"/>
            <a:ext cx="8084024" cy="188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354" name="Google Shape;354;p30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0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0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9936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75" y="-9082"/>
            <a:ext cx="18288000" cy="103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/>
        </p:nvSpPr>
        <p:spPr>
          <a:xfrm>
            <a:off x="8761500" y="912175"/>
            <a:ext cx="685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 V8 Architecture</a:t>
            </a:r>
            <a:endParaRPr/>
          </a:p>
        </p:txBody>
      </p:sp>
      <p:grpSp>
        <p:nvGrpSpPr>
          <p:cNvPr id="370" name="Google Shape;370;p31"/>
          <p:cNvGrpSpPr/>
          <p:nvPr/>
        </p:nvGrpSpPr>
        <p:grpSpPr>
          <a:xfrm>
            <a:off x="16010713" y="-2378510"/>
            <a:ext cx="4693026" cy="4788002"/>
            <a:chOff x="-131817" y="-268969"/>
            <a:chExt cx="812800" cy="829249"/>
          </a:xfrm>
        </p:grpSpPr>
        <p:sp>
          <p:nvSpPr>
            <p:cNvPr id="371" name="Google Shape;371;p31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31"/>
          <p:cNvGrpSpPr/>
          <p:nvPr/>
        </p:nvGrpSpPr>
        <p:grpSpPr>
          <a:xfrm>
            <a:off x="16010730" y="-2094527"/>
            <a:ext cx="3564209" cy="3564209"/>
            <a:chOff x="0" y="0"/>
            <a:chExt cx="812800" cy="812800"/>
          </a:xfrm>
        </p:grpSpPr>
        <p:sp>
          <p:nvSpPr>
            <p:cNvPr id="374" name="Google Shape;374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31"/>
          <p:cNvSpPr txBox="1"/>
          <p:nvPr/>
        </p:nvSpPr>
        <p:spPr>
          <a:xfrm>
            <a:off x="-77523" y="9600501"/>
            <a:ext cx="924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b="1" sz="40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3387475" y="121575"/>
            <a:ext cx="4051500" cy="100347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1"/>
          <p:cNvSpPr/>
          <p:nvPr/>
        </p:nvSpPr>
        <p:spPr>
          <a:xfrm>
            <a:off x="7424875" y="2885175"/>
            <a:ext cx="10397700" cy="72711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1"/>
          <p:cNvSpPr/>
          <p:nvPr/>
        </p:nvSpPr>
        <p:spPr>
          <a:xfrm>
            <a:off x="7438975" y="2781575"/>
            <a:ext cx="5389200" cy="750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As we go Deeper</a:t>
            </a:r>
            <a:endParaRPr b="1"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  Image Size 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Maps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Scales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1"/>
          <p:cNvSpPr/>
          <p:nvPr/>
        </p:nvSpPr>
        <p:spPr>
          <a:xfrm rot="10800000">
            <a:off x="11047525" y="5296925"/>
            <a:ext cx="252600" cy="862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11722650" y="6443600"/>
            <a:ext cx="252600" cy="862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12828175" y="2839650"/>
            <a:ext cx="5459700" cy="73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75" y="-9082"/>
            <a:ext cx="18288000" cy="103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2"/>
          <p:cNvSpPr txBox="1"/>
          <p:nvPr/>
        </p:nvSpPr>
        <p:spPr>
          <a:xfrm>
            <a:off x="8761500" y="912175"/>
            <a:ext cx="685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</a:t>
            </a: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V8 Architecture</a:t>
            </a:r>
            <a:endParaRPr/>
          </a:p>
        </p:txBody>
      </p:sp>
      <p:grpSp>
        <p:nvGrpSpPr>
          <p:cNvPr id="389" name="Google Shape;389;p32"/>
          <p:cNvGrpSpPr/>
          <p:nvPr/>
        </p:nvGrpSpPr>
        <p:grpSpPr>
          <a:xfrm>
            <a:off x="16010713" y="-2378510"/>
            <a:ext cx="4693026" cy="4788002"/>
            <a:chOff x="-131817" y="-268969"/>
            <a:chExt cx="812800" cy="829249"/>
          </a:xfrm>
        </p:grpSpPr>
        <p:sp>
          <p:nvSpPr>
            <p:cNvPr id="390" name="Google Shape;390;p32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32"/>
          <p:cNvGrpSpPr/>
          <p:nvPr/>
        </p:nvGrpSpPr>
        <p:grpSpPr>
          <a:xfrm>
            <a:off x="16010730" y="-2094527"/>
            <a:ext cx="3564209" cy="3564209"/>
            <a:chOff x="0" y="0"/>
            <a:chExt cx="812800" cy="812800"/>
          </a:xfrm>
        </p:grpSpPr>
        <p:sp>
          <p:nvSpPr>
            <p:cNvPr id="393" name="Google Shape;393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32"/>
          <p:cNvSpPr/>
          <p:nvPr/>
        </p:nvSpPr>
        <p:spPr>
          <a:xfrm>
            <a:off x="-60300" y="126150"/>
            <a:ext cx="3478200" cy="100347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7424875" y="2885175"/>
            <a:ext cx="10397700" cy="72711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-60298" y="9532351"/>
            <a:ext cx="924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b="1" sz="40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3555600" y="557475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3555600" y="22073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3555600" y="37685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2"/>
          <p:cNvSpPr txBox="1"/>
          <p:nvPr/>
        </p:nvSpPr>
        <p:spPr>
          <a:xfrm>
            <a:off x="6905800" y="1604875"/>
            <a:ext cx="12146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7135700" y="1855100"/>
            <a:ext cx="7549200" cy="830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Feature Pyramid Network</a:t>
            </a:r>
            <a:endParaRPr b="1" sz="37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8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Combine </a:t>
            </a: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 Levels</a:t>
            </a:r>
            <a:endParaRPr b="1" sz="3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6603700" y="465865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2"/>
          <p:cNvSpPr/>
          <p:nvPr/>
        </p:nvSpPr>
        <p:spPr>
          <a:xfrm>
            <a:off x="6603700" y="718115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6603700" y="9522475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2"/>
          <p:cNvSpPr/>
          <p:nvPr/>
        </p:nvSpPr>
        <p:spPr>
          <a:xfrm>
            <a:off x="14512075" y="2885175"/>
            <a:ext cx="3310500" cy="727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75" y="-9082"/>
            <a:ext cx="18288000" cy="103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3"/>
          <p:cNvSpPr txBox="1"/>
          <p:nvPr/>
        </p:nvSpPr>
        <p:spPr>
          <a:xfrm>
            <a:off x="8761500" y="912175"/>
            <a:ext cx="685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 V8 Architecture</a:t>
            </a: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16010713" y="-2378510"/>
            <a:ext cx="4693026" cy="4788002"/>
            <a:chOff x="-131817" y="-268969"/>
            <a:chExt cx="812800" cy="829249"/>
          </a:xfrm>
        </p:grpSpPr>
        <p:sp>
          <p:nvSpPr>
            <p:cNvPr id="414" name="Google Shape;414;p33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3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33"/>
          <p:cNvGrpSpPr/>
          <p:nvPr/>
        </p:nvGrpSpPr>
        <p:grpSpPr>
          <a:xfrm>
            <a:off x="16010730" y="-2094527"/>
            <a:ext cx="3564209" cy="3564209"/>
            <a:chOff x="0" y="0"/>
            <a:chExt cx="812800" cy="812800"/>
          </a:xfrm>
        </p:grpSpPr>
        <p:sp>
          <p:nvSpPr>
            <p:cNvPr id="417" name="Google Shape;417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33"/>
          <p:cNvSpPr/>
          <p:nvPr/>
        </p:nvSpPr>
        <p:spPr>
          <a:xfrm>
            <a:off x="-60300" y="126150"/>
            <a:ext cx="7301400" cy="100347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-60300" y="9524300"/>
            <a:ext cx="924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b="1" sz="40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7383850" y="329205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7383850" y="56363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3"/>
          <p:cNvSpPr/>
          <p:nvPr/>
        </p:nvSpPr>
        <p:spPr>
          <a:xfrm>
            <a:off x="7383850" y="78012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3"/>
          <p:cNvSpPr txBox="1"/>
          <p:nvPr/>
        </p:nvSpPr>
        <p:spPr>
          <a:xfrm>
            <a:off x="8431500" y="20544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